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y="6858000" cx="12192000"/>
  <p:notesSz cx="6858000" cy="9144000"/>
  <p:embeddedFontLst>
    <p:embeddedFont>
      <p:font typeface="Libre Franklin"/>
      <p:regular r:id="rId40"/>
      <p:bold r:id="rId41"/>
      <p:italic r:id="rId42"/>
      <p:boldItalic r:id="rId43"/>
    </p:embeddedFont>
    <p:embeddedFont>
      <p:font typeface="Constantia"/>
      <p:regular r:id="rId44"/>
      <p:bold r:id="rId45"/>
      <p:italic r:id="rId46"/>
      <p:boldItalic r:id="rId47"/>
    </p:embeddedFont>
    <p:embeddedFont>
      <p:font typeface="Quicksand"/>
      <p:regular r:id="rId48"/>
      <p:bold r:id="rId49"/>
    </p:embeddedFont>
    <p:embeddedFont>
      <p:font typeface="Quando"/>
      <p:regular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51" roundtripDataSignature="AMtx7mgoebBrI8xuk9X4eZ/ZyaurHaAm6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LibreFranklin-regular.fntdata"/><Relationship Id="rId42" Type="http://schemas.openxmlformats.org/officeDocument/2006/relationships/font" Target="fonts/LibreFranklin-italic.fntdata"/><Relationship Id="rId41" Type="http://schemas.openxmlformats.org/officeDocument/2006/relationships/font" Target="fonts/LibreFranklin-bold.fntdata"/><Relationship Id="rId44" Type="http://schemas.openxmlformats.org/officeDocument/2006/relationships/font" Target="fonts/Constantia-regular.fntdata"/><Relationship Id="rId43" Type="http://schemas.openxmlformats.org/officeDocument/2006/relationships/font" Target="fonts/LibreFranklin-boldItalic.fntdata"/><Relationship Id="rId46" Type="http://schemas.openxmlformats.org/officeDocument/2006/relationships/font" Target="fonts/Constantia-italic.fntdata"/><Relationship Id="rId45" Type="http://schemas.openxmlformats.org/officeDocument/2006/relationships/font" Target="fonts/Constantia-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font" Target="fonts/Quicksand-regular.fntdata"/><Relationship Id="rId47" Type="http://schemas.openxmlformats.org/officeDocument/2006/relationships/font" Target="fonts/Constantia-boldItalic.fntdata"/><Relationship Id="rId49" Type="http://schemas.openxmlformats.org/officeDocument/2006/relationships/font" Target="fonts/Quicksand-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customschemas.google.com/relationships/presentationmetadata" Target="metadata"/><Relationship Id="rId50" Type="http://schemas.openxmlformats.org/officeDocument/2006/relationships/font" Target="fonts/Quando-regular.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5" name="Google Shape;8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9" name="Google Shape;13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5" name="Google Shape;14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1" name="Google Shape;15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7" name="Google Shape;157;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3" name="Google Shape;16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9" name="Google Shape;16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5" name="Google Shape;17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1" name="Google Shape;18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7" name="Google Shape;187;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3" name="Google Shape;19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9" name="Google Shape;199;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5" name="Google Shape;205;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1" name="Google Shape;211;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7" name="Google Shape;217;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3" name="Google Shape;223;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9" name="Google Shape;229;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5" name="Google Shape;235;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1" name="Google Shape;241;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7" name="Google Shape;247;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3" name="Google Shape;253;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7" name="Google Shape;9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9" name="Google Shape;259;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5" name="Google Shape;265;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1" name="Google Shape;271;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7" name="Google Shape;277;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3" name="Google Shape;283;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3" name="Google Shape;10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9" name="Google Shape;10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5" name="Google Shape;11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1" name="Google Shape;12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7" name="Google Shape;12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3" name="Google Shape;13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sp>
        <p:nvSpPr>
          <p:cNvPr id="15" name="Google Shape;15;p3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onstantia"/>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7" name="Google Shape;17;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1" name="Shape 71"/>
        <p:cNvGrpSpPr/>
        <p:nvPr/>
      </p:nvGrpSpPr>
      <p:grpSpPr>
        <a:xfrm>
          <a:off x="0" y="0"/>
          <a:ext cx="0" cy="0"/>
          <a:chOff x="0" y="0"/>
          <a:chExt cx="0" cy="0"/>
        </a:xfrm>
      </p:grpSpPr>
      <p:sp>
        <p:nvSpPr>
          <p:cNvPr id="72" name="Google Shape;72;p4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45"/>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4" name="Google Shape;74;p4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4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4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7" name="Shape 77"/>
        <p:cNvGrpSpPr/>
        <p:nvPr/>
      </p:nvGrpSpPr>
      <p:grpSpPr>
        <a:xfrm>
          <a:off x="0" y="0"/>
          <a:ext cx="0" cy="0"/>
          <a:chOff x="0" y="0"/>
          <a:chExt cx="0" cy="0"/>
        </a:xfrm>
      </p:grpSpPr>
      <p:sp>
        <p:nvSpPr>
          <p:cNvPr id="78" name="Google Shape;78;p46"/>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46"/>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4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4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4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 name="Shape 20"/>
        <p:cNvGrpSpPr/>
        <p:nvPr/>
      </p:nvGrpSpPr>
      <p:grpSpPr>
        <a:xfrm>
          <a:off x="0" y="0"/>
          <a:ext cx="0" cy="0"/>
          <a:chOff x="0" y="0"/>
          <a:chExt cx="0" cy="0"/>
        </a:xfrm>
      </p:grpSpPr>
      <p:sp>
        <p:nvSpPr>
          <p:cNvPr id="21" name="Google Shape;21;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3" name="Google Shape;23;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3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onstantia"/>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9" name="Google Shape;29;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sp>
        <p:nvSpPr>
          <p:cNvPr id="33" name="Google Shape;33;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3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3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9" name="Shape 39"/>
        <p:cNvGrpSpPr/>
        <p:nvPr/>
      </p:nvGrpSpPr>
      <p:grpSpPr>
        <a:xfrm>
          <a:off x="0" y="0"/>
          <a:ext cx="0" cy="0"/>
          <a:chOff x="0" y="0"/>
          <a:chExt cx="0" cy="0"/>
        </a:xfrm>
      </p:grpSpPr>
      <p:sp>
        <p:nvSpPr>
          <p:cNvPr id="40" name="Google Shape;40;p4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4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2" name="Google Shape;42;p4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3" name="Google Shape;43;p4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4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8" name="Shape 48"/>
        <p:cNvGrpSpPr/>
        <p:nvPr/>
      </p:nvGrpSpPr>
      <p:grpSpPr>
        <a:xfrm>
          <a:off x="0" y="0"/>
          <a:ext cx="0" cy="0"/>
          <a:chOff x="0" y="0"/>
          <a:chExt cx="0" cy="0"/>
        </a:xfrm>
      </p:grpSpPr>
      <p:sp>
        <p:nvSpPr>
          <p:cNvPr id="49" name="Google Shape;49;p4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4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onstant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43"/>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0" name="Google Shape;60;p43"/>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1" name="Google Shape;61;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4" name="Shape 64"/>
        <p:cNvGrpSpPr/>
        <p:nvPr/>
      </p:nvGrpSpPr>
      <p:grpSpPr>
        <a:xfrm>
          <a:off x="0" y="0"/>
          <a:ext cx="0" cy="0"/>
          <a:chOff x="0" y="0"/>
          <a:chExt cx="0" cy="0"/>
        </a:xfrm>
      </p:grpSpPr>
      <p:sp>
        <p:nvSpPr>
          <p:cNvPr id="65" name="Google Shape;65;p4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onstant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44"/>
          <p:cNvSpPr/>
          <p:nvPr>
            <p:ph idx="2" type="pic"/>
          </p:nvPr>
        </p:nvSpPr>
        <p:spPr>
          <a:xfrm>
            <a:off x="5183188" y="987425"/>
            <a:ext cx="6172200" cy="4873625"/>
          </a:xfrm>
          <a:prstGeom prst="rect">
            <a:avLst/>
          </a:prstGeom>
          <a:noFill/>
          <a:ln>
            <a:noFill/>
          </a:ln>
        </p:spPr>
      </p:sp>
      <p:sp>
        <p:nvSpPr>
          <p:cNvPr id="67" name="Google Shape;67;p4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8" name="Google Shape;68;p4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4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4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Quando"/>
              <a:buNone/>
              <a:defRPr i="0" sz="4400" u="none" cap="none" strike="noStrike">
                <a:solidFill>
                  <a:schemeClr val="dk1"/>
                </a:solidFill>
                <a:latin typeface="Quando"/>
                <a:ea typeface="Quando"/>
                <a:cs typeface="Quando"/>
                <a:sym typeface="Quando"/>
              </a:defRPr>
            </a:lvl1pPr>
            <a:lvl2pPr lvl="1" marR="0" rtl="0" algn="l">
              <a:lnSpc>
                <a:spcPct val="100000"/>
              </a:lnSpc>
              <a:spcBef>
                <a:spcPts val="0"/>
              </a:spcBef>
              <a:spcAft>
                <a:spcPts val="0"/>
              </a:spcAft>
              <a:buClr>
                <a:srgbClr val="000000"/>
              </a:buClr>
              <a:buSzPts val="1400"/>
              <a:buFont typeface="Quando"/>
              <a:buNone/>
              <a:defRPr i="0" sz="1800" u="none" cap="none" strike="noStrike">
                <a:solidFill>
                  <a:srgbClr val="000000"/>
                </a:solidFill>
                <a:latin typeface="Quando"/>
                <a:ea typeface="Quando"/>
                <a:cs typeface="Quando"/>
                <a:sym typeface="Quando"/>
              </a:defRPr>
            </a:lvl2pPr>
            <a:lvl3pPr lvl="2" marR="0" rtl="0" algn="l">
              <a:lnSpc>
                <a:spcPct val="100000"/>
              </a:lnSpc>
              <a:spcBef>
                <a:spcPts val="0"/>
              </a:spcBef>
              <a:spcAft>
                <a:spcPts val="0"/>
              </a:spcAft>
              <a:buClr>
                <a:srgbClr val="000000"/>
              </a:buClr>
              <a:buSzPts val="1400"/>
              <a:buFont typeface="Quando"/>
              <a:buNone/>
              <a:defRPr i="0" sz="1800" u="none" cap="none" strike="noStrike">
                <a:solidFill>
                  <a:srgbClr val="000000"/>
                </a:solidFill>
                <a:latin typeface="Quando"/>
                <a:ea typeface="Quando"/>
                <a:cs typeface="Quando"/>
                <a:sym typeface="Quando"/>
              </a:defRPr>
            </a:lvl3pPr>
            <a:lvl4pPr lvl="3" marR="0" rtl="0" algn="l">
              <a:lnSpc>
                <a:spcPct val="100000"/>
              </a:lnSpc>
              <a:spcBef>
                <a:spcPts val="0"/>
              </a:spcBef>
              <a:spcAft>
                <a:spcPts val="0"/>
              </a:spcAft>
              <a:buClr>
                <a:srgbClr val="000000"/>
              </a:buClr>
              <a:buSzPts val="1400"/>
              <a:buFont typeface="Quando"/>
              <a:buNone/>
              <a:defRPr i="0" sz="1800" u="none" cap="none" strike="noStrike">
                <a:solidFill>
                  <a:srgbClr val="000000"/>
                </a:solidFill>
                <a:latin typeface="Quando"/>
                <a:ea typeface="Quando"/>
                <a:cs typeface="Quando"/>
                <a:sym typeface="Quando"/>
              </a:defRPr>
            </a:lvl4pPr>
            <a:lvl5pPr lvl="4" marR="0" rtl="0" algn="l">
              <a:lnSpc>
                <a:spcPct val="100000"/>
              </a:lnSpc>
              <a:spcBef>
                <a:spcPts val="0"/>
              </a:spcBef>
              <a:spcAft>
                <a:spcPts val="0"/>
              </a:spcAft>
              <a:buClr>
                <a:srgbClr val="000000"/>
              </a:buClr>
              <a:buSzPts val="1400"/>
              <a:buFont typeface="Quando"/>
              <a:buNone/>
              <a:defRPr i="0" sz="1800" u="none" cap="none" strike="noStrike">
                <a:solidFill>
                  <a:srgbClr val="000000"/>
                </a:solidFill>
                <a:latin typeface="Quando"/>
                <a:ea typeface="Quando"/>
                <a:cs typeface="Quando"/>
                <a:sym typeface="Quando"/>
              </a:defRPr>
            </a:lvl5pPr>
            <a:lvl6pPr lvl="5" marR="0" rtl="0" algn="l">
              <a:lnSpc>
                <a:spcPct val="100000"/>
              </a:lnSpc>
              <a:spcBef>
                <a:spcPts val="0"/>
              </a:spcBef>
              <a:spcAft>
                <a:spcPts val="0"/>
              </a:spcAft>
              <a:buClr>
                <a:srgbClr val="000000"/>
              </a:buClr>
              <a:buSzPts val="1400"/>
              <a:buFont typeface="Quando"/>
              <a:buNone/>
              <a:defRPr i="0" sz="1800" u="none" cap="none" strike="noStrike">
                <a:solidFill>
                  <a:srgbClr val="000000"/>
                </a:solidFill>
                <a:latin typeface="Quando"/>
                <a:ea typeface="Quando"/>
                <a:cs typeface="Quando"/>
                <a:sym typeface="Quando"/>
              </a:defRPr>
            </a:lvl6pPr>
            <a:lvl7pPr lvl="6" marR="0" rtl="0" algn="l">
              <a:lnSpc>
                <a:spcPct val="100000"/>
              </a:lnSpc>
              <a:spcBef>
                <a:spcPts val="0"/>
              </a:spcBef>
              <a:spcAft>
                <a:spcPts val="0"/>
              </a:spcAft>
              <a:buClr>
                <a:srgbClr val="000000"/>
              </a:buClr>
              <a:buSzPts val="1400"/>
              <a:buFont typeface="Quando"/>
              <a:buNone/>
              <a:defRPr i="0" sz="1800" u="none" cap="none" strike="noStrike">
                <a:solidFill>
                  <a:srgbClr val="000000"/>
                </a:solidFill>
                <a:latin typeface="Quando"/>
                <a:ea typeface="Quando"/>
                <a:cs typeface="Quando"/>
                <a:sym typeface="Quando"/>
              </a:defRPr>
            </a:lvl7pPr>
            <a:lvl8pPr lvl="7" marR="0" rtl="0" algn="l">
              <a:lnSpc>
                <a:spcPct val="100000"/>
              </a:lnSpc>
              <a:spcBef>
                <a:spcPts val="0"/>
              </a:spcBef>
              <a:spcAft>
                <a:spcPts val="0"/>
              </a:spcAft>
              <a:buClr>
                <a:srgbClr val="000000"/>
              </a:buClr>
              <a:buSzPts val="1400"/>
              <a:buFont typeface="Quando"/>
              <a:buNone/>
              <a:defRPr i="0" sz="1800" u="none" cap="none" strike="noStrike">
                <a:solidFill>
                  <a:srgbClr val="000000"/>
                </a:solidFill>
                <a:latin typeface="Quando"/>
                <a:ea typeface="Quando"/>
                <a:cs typeface="Quando"/>
                <a:sym typeface="Quando"/>
              </a:defRPr>
            </a:lvl8pPr>
            <a:lvl9pPr lvl="8" marR="0" rtl="0" algn="l">
              <a:lnSpc>
                <a:spcPct val="100000"/>
              </a:lnSpc>
              <a:spcBef>
                <a:spcPts val="0"/>
              </a:spcBef>
              <a:spcAft>
                <a:spcPts val="0"/>
              </a:spcAft>
              <a:buClr>
                <a:srgbClr val="000000"/>
              </a:buClr>
              <a:buSzPts val="1400"/>
              <a:buFont typeface="Quando"/>
              <a:buNone/>
              <a:defRPr i="0" sz="1800" u="none" cap="none" strike="noStrike">
                <a:solidFill>
                  <a:srgbClr val="000000"/>
                </a:solidFill>
                <a:latin typeface="Quando"/>
                <a:ea typeface="Quando"/>
                <a:cs typeface="Quando"/>
                <a:sym typeface="Quando"/>
              </a:defRPr>
            </a:lvl9pPr>
          </a:lstStyle>
          <a:p/>
        </p:txBody>
      </p:sp>
      <p:sp>
        <p:nvSpPr>
          <p:cNvPr id="7" name="Google Shape;7;p3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Quicksand"/>
              <a:buChar char="•"/>
              <a:defRPr i="0" sz="2800" u="none" cap="none" strike="noStrike">
                <a:solidFill>
                  <a:schemeClr val="dk1"/>
                </a:solidFill>
                <a:latin typeface="Quicksand"/>
                <a:ea typeface="Quicksand"/>
                <a:cs typeface="Quicksand"/>
                <a:sym typeface="Quicksand"/>
              </a:defRPr>
            </a:lvl1pPr>
            <a:lvl2pPr indent="-381000" lvl="1" marL="914400" marR="0" rtl="0" algn="l">
              <a:lnSpc>
                <a:spcPct val="90000"/>
              </a:lnSpc>
              <a:spcBef>
                <a:spcPts val="500"/>
              </a:spcBef>
              <a:spcAft>
                <a:spcPts val="0"/>
              </a:spcAft>
              <a:buClr>
                <a:schemeClr val="dk1"/>
              </a:buClr>
              <a:buSzPts val="2400"/>
              <a:buFont typeface="Quicksand"/>
              <a:buChar char="•"/>
              <a:defRPr i="0" sz="2400" u="none" cap="none" strike="noStrike">
                <a:solidFill>
                  <a:schemeClr val="dk1"/>
                </a:solidFill>
                <a:latin typeface="Quicksand"/>
                <a:ea typeface="Quicksand"/>
                <a:cs typeface="Quicksand"/>
                <a:sym typeface="Quicksand"/>
              </a:defRPr>
            </a:lvl2pPr>
            <a:lvl3pPr indent="-355600" lvl="2" marL="1371600" marR="0" rtl="0" algn="l">
              <a:lnSpc>
                <a:spcPct val="90000"/>
              </a:lnSpc>
              <a:spcBef>
                <a:spcPts val="500"/>
              </a:spcBef>
              <a:spcAft>
                <a:spcPts val="0"/>
              </a:spcAft>
              <a:buClr>
                <a:schemeClr val="dk1"/>
              </a:buClr>
              <a:buSzPts val="2000"/>
              <a:buFont typeface="Quicksand"/>
              <a:buChar char="•"/>
              <a:defRPr i="0" sz="2000" u="none" cap="none" strike="noStrike">
                <a:solidFill>
                  <a:schemeClr val="dk1"/>
                </a:solidFill>
                <a:latin typeface="Quicksand"/>
                <a:ea typeface="Quicksand"/>
                <a:cs typeface="Quicksand"/>
                <a:sym typeface="Quicksand"/>
              </a:defRPr>
            </a:lvl3pPr>
            <a:lvl4pPr indent="-342900" lvl="3" marL="1828800" marR="0" rtl="0" algn="l">
              <a:lnSpc>
                <a:spcPct val="90000"/>
              </a:lnSpc>
              <a:spcBef>
                <a:spcPts val="500"/>
              </a:spcBef>
              <a:spcAft>
                <a:spcPts val="0"/>
              </a:spcAft>
              <a:buClr>
                <a:schemeClr val="dk1"/>
              </a:buClr>
              <a:buSzPts val="1800"/>
              <a:buFont typeface="Quicksand"/>
              <a:buChar char="•"/>
              <a:defRPr i="0" sz="1800" u="none" cap="none" strike="noStrike">
                <a:solidFill>
                  <a:schemeClr val="dk1"/>
                </a:solidFill>
                <a:latin typeface="Quicksand"/>
                <a:ea typeface="Quicksand"/>
                <a:cs typeface="Quicksand"/>
                <a:sym typeface="Quicksand"/>
              </a:defRPr>
            </a:lvl4pPr>
            <a:lvl5pPr indent="-342900" lvl="4" marL="2286000" marR="0" rtl="0" algn="l">
              <a:lnSpc>
                <a:spcPct val="90000"/>
              </a:lnSpc>
              <a:spcBef>
                <a:spcPts val="500"/>
              </a:spcBef>
              <a:spcAft>
                <a:spcPts val="0"/>
              </a:spcAft>
              <a:buClr>
                <a:schemeClr val="dk1"/>
              </a:buClr>
              <a:buSzPts val="1800"/>
              <a:buFont typeface="Quicksand"/>
              <a:buChar char="•"/>
              <a:defRPr i="0" sz="1800" u="none" cap="none" strike="noStrike">
                <a:solidFill>
                  <a:schemeClr val="dk1"/>
                </a:solidFill>
                <a:latin typeface="Quicksand"/>
                <a:ea typeface="Quicksand"/>
                <a:cs typeface="Quicksand"/>
                <a:sym typeface="Quicksand"/>
              </a:defRPr>
            </a:lvl5pPr>
            <a:lvl6pPr indent="-342900" lvl="5" marL="2743200" marR="0" rtl="0" algn="l">
              <a:lnSpc>
                <a:spcPct val="90000"/>
              </a:lnSpc>
              <a:spcBef>
                <a:spcPts val="500"/>
              </a:spcBef>
              <a:spcAft>
                <a:spcPts val="0"/>
              </a:spcAft>
              <a:buClr>
                <a:schemeClr val="dk1"/>
              </a:buClr>
              <a:buSzPts val="1800"/>
              <a:buFont typeface="Quicksand"/>
              <a:buChar char="•"/>
              <a:defRPr i="0" sz="1800" u="none" cap="none" strike="noStrike">
                <a:solidFill>
                  <a:schemeClr val="dk1"/>
                </a:solidFill>
                <a:latin typeface="Quicksand"/>
                <a:ea typeface="Quicksand"/>
                <a:cs typeface="Quicksand"/>
                <a:sym typeface="Quicksand"/>
              </a:defRPr>
            </a:lvl6pPr>
            <a:lvl7pPr indent="-342900" lvl="6" marL="3200400" marR="0" rtl="0" algn="l">
              <a:lnSpc>
                <a:spcPct val="90000"/>
              </a:lnSpc>
              <a:spcBef>
                <a:spcPts val="500"/>
              </a:spcBef>
              <a:spcAft>
                <a:spcPts val="0"/>
              </a:spcAft>
              <a:buClr>
                <a:schemeClr val="dk1"/>
              </a:buClr>
              <a:buSzPts val="1800"/>
              <a:buFont typeface="Quicksand"/>
              <a:buChar char="•"/>
              <a:defRPr i="0" sz="1800" u="none" cap="none" strike="noStrike">
                <a:solidFill>
                  <a:schemeClr val="dk1"/>
                </a:solidFill>
                <a:latin typeface="Quicksand"/>
                <a:ea typeface="Quicksand"/>
                <a:cs typeface="Quicksand"/>
                <a:sym typeface="Quicksand"/>
              </a:defRPr>
            </a:lvl7pPr>
            <a:lvl8pPr indent="-342900" lvl="7" marL="3657600" marR="0" rtl="0" algn="l">
              <a:lnSpc>
                <a:spcPct val="90000"/>
              </a:lnSpc>
              <a:spcBef>
                <a:spcPts val="500"/>
              </a:spcBef>
              <a:spcAft>
                <a:spcPts val="0"/>
              </a:spcAft>
              <a:buClr>
                <a:schemeClr val="dk1"/>
              </a:buClr>
              <a:buSzPts val="1800"/>
              <a:buFont typeface="Quicksand"/>
              <a:buChar char="•"/>
              <a:defRPr i="0" sz="1800" u="none" cap="none" strike="noStrike">
                <a:solidFill>
                  <a:schemeClr val="dk1"/>
                </a:solidFill>
                <a:latin typeface="Quicksand"/>
                <a:ea typeface="Quicksand"/>
                <a:cs typeface="Quicksand"/>
                <a:sym typeface="Quicksand"/>
              </a:defRPr>
            </a:lvl8pPr>
            <a:lvl9pPr indent="-342900" lvl="8" marL="4114800" marR="0" rtl="0" algn="l">
              <a:lnSpc>
                <a:spcPct val="90000"/>
              </a:lnSpc>
              <a:spcBef>
                <a:spcPts val="500"/>
              </a:spcBef>
              <a:spcAft>
                <a:spcPts val="0"/>
              </a:spcAft>
              <a:buClr>
                <a:schemeClr val="dk1"/>
              </a:buClr>
              <a:buSzPts val="1800"/>
              <a:buFont typeface="Quicksand"/>
              <a:buChar char="•"/>
              <a:defRPr i="0" sz="1800" u="none" cap="none" strike="noStrike">
                <a:solidFill>
                  <a:schemeClr val="dk1"/>
                </a:solidFill>
                <a:latin typeface="Quicksand"/>
                <a:ea typeface="Quicksand"/>
                <a:cs typeface="Quicksand"/>
                <a:sym typeface="Quicksand"/>
              </a:defRPr>
            </a:lvl9pPr>
          </a:lstStyle>
          <a:p/>
        </p:txBody>
      </p:sp>
      <p:sp>
        <p:nvSpPr>
          <p:cNvPr id="8" name="Google Shape;8;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Libre Franklin"/>
                <a:ea typeface="Libre Franklin"/>
                <a:cs typeface="Libre Franklin"/>
                <a:sym typeface="Libre Frankli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9pPr>
          </a:lstStyle>
          <a:p/>
        </p:txBody>
      </p:sp>
      <p:sp>
        <p:nvSpPr>
          <p:cNvPr id="9" name="Google Shape;9;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Libre Franklin"/>
                <a:ea typeface="Libre Franklin"/>
                <a:cs typeface="Libre Franklin"/>
                <a:sym typeface="Libre Frankli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9pPr>
          </a:lstStyle>
          <a:p/>
        </p:txBody>
      </p:sp>
      <p:sp>
        <p:nvSpPr>
          <p:cNvPr id="10" name="Google Shape;10;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
        <p:nvSpPr>
          <p:cNvPr id="11" name="Google Shape;11;p35"/>
          <p:cNvSpPr/>
          <p:nvPr/>
        </p:nvSpPr>
        <p:spPr>
          <a:xfrm>
            <a:off x="0" y="6176963"/>
            <a:ext cx="12192000" cy="681037"/>
          </a:xfrm>
          <a:prstGeom prst="rect">
            <a:avLst/>
          </a:prstGeom>
          <a:solidFill>
            <a:srgbClr val="841617"/>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Libre Franklin"/>
              <a:ea typeface="Libre Franklin"/>
              <a:cs typeface="Libre Franklin"/>
              <a:sym typeface="Libre Franklin"/>
            </a:endParaRPr>
          </a:p>
        </p:txBody>
      </p:sp>
      <p:sp>
        <p:nvSpPr>
          <p:cNvPr id="12" name="Google Shape;12;p35"/>
          <p:cNvSpPr txBox="1"/>
          <p:nvPr/>
        </p:nvSpPr>
        <p:spPr>
          <a:xfrm>
            <a:off x="9855201" y="6421041"/>
            <a:ext cx="2076271" cy="188119"/>
          </a:xfrm>
          <a:prstGeom prst="rect">
            <a:avLst/>
          </a:prstGeom>
          <a:noFill/>
          <a:ln>
            <a:noFill/>
          </a:ln>
        </p:spPr>
        <p:txBody>
          <a:bodyPr anchorCtr="0" anchor="t" bIns="45700" lIns="91425" spcFirstLastPara="1" rIns="91425" wrap="square" tIns="45700">
            <a:noAutofit/>
          </a:bodyPr>
          <a:lstStyle/>
          <a:p>
            <a:pPr indent="0" lvl="0" marL="0" marR="0" rtl="0" algn="r">
              <a:lnSpc>
                <a:spcPct val="90000"/>
              </a:lnSpc>
              <a:spcBef>
                <a:spcPts val="0"/>
              </a:spcBef>
              <a:spcAft>
                <a:spcPts val="0"/>
              </a:spcAft>
              <a:buClr>
                <a:schemeClr val="lt1"/>
              </a:buClr>
              <a:buSzPts val="1200"/>
              <a:buFont typeface="Arial"/>
              <a:buNone/>
            </a:pPr>
            <a:r>
              <a:rPr b="0" i="0" lang="en-US" sz="1200" u="none" cap="none" strike="noStrike">
                <a:solidFill>
                  <a:schemeClr val="lt1"/>
                </a:solidFill>
                <a:latin typeface="Libre Franklin"/>
                <a:ea typeface="Libre Franklin"/>
                <a:cs typeface="Libre Franklin"/>
                <a:sym typeface="Libre Franklin"/>
              </a:rPr>
              <a:t>202</a:t>
            </a:r>
            <a:r>
              <a:rPr lang="en-US" sz="1200">
                <a:solidFill>
                  <a:schemeClr val="lt1"/>
                </a:solidFill>
                <a:latin typeface="Libre Franklin"/>
                <a:ea typeface="Libre Franklin"/>
                <a:cs typeface="Libre Franklin"/>
                <a:sym typeface="Libre Franklin"/>
              </a:rPr>
              <a:t>2</a:t>
            </a:r>
            <a:r>
              <a:rPr b="0" i="0" lang="en-US" sz="1200" u="none" cap="none" strike="noStrike">
                <a:solidFill>
                  <a:schemeClr val="lt1"/>
                </a:solidFill>
                <a:latin typeface="Libre Franklin"/>
                <a:ea typeface="Libre Franklin"/>
                <a:cs typeface="Libre Franklin"/>
                <a:sym typeface="Libre Franklin"/>
              </a:rPr>
              <a:t> - 202</a:t>
            </a:r>
            <a:r>
              <a:rPr lang="en-US" sz="1200">
                <a:solidFill>
                  <a:schemeClr val="lt1"/>
                </a:solidFill>
                <a:latin typeface="Libre Franklin"/>
                <a:ea typeface="Libre Franklin"/>
                <a:cs typeface="Libre Franklin"/>
                <a:sym typeface="Libre Franklin"/>
              </a:rPr>
              <a:t>3</a:t>
            </a:r>
            <a:endParaRPr b="0" i="0" sz="1400" u="none" cap="none" strike="noStrike">
              <a:solidFill>
                <a:srgbClr val="000000"/>
              </a:solidFill>
              <a:latin typeface="Arial"/>
              <a:ea typeface="Arial"/>
              <a:cs typeface="Arial"/>
              <a:sym typeface="Arial"/>
            </a:endParaRPr>
          </a:p>
        </p:txBody>
      </p:sp>
      <p:pic>
        <p:nvPicPr>
          <p:cNvPr id="13" name="Google Shape;13;p35"/>
          <p:cNvPicPr preferRelativeResize="0"/>
          <p:nvPr/>
        </p:nvPicPr>
        <p:blipFill rotWithShape="1">
          <a:blip r:embed="rId1">
            <a:alphaModFix/>
          </a:blip>
          <a:srcRect b="0" l="0" r="0" t="0"/>
          <a:stretch/>
        </p:blipFill>
        <p:spPr>
          <a:xfrm>
            <a:off x="304800" y="6311900"/>
            <a:ext cx="2895600" cy="3937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mailto:union@ouhsc.edu"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tudents.ouhsc.edu/FormsandPolici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onstantia"/>
              <a:buNone/>
            </a:pPr>
            <a:r>
              <a:rPr lang="en-US"/>
              <a:t>HSC Registered Student Organizations</a:t>
            </a:r>
            <a:endParaRPr/>
          </a:p>
        </p:txBody>
      </p:sp>
      <p:sp>
        <p:nvSpPr>
          <p:cNvPr id="88" name="Google Shape;88;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40" name="Shape 140"/>
        <p:cNvGrpSpPr/>
        <p:nvPr/>
      </p:nvGrpSpPr>
      <p:grpSpPr>
        <a:xfrm>
          <a:off x="0" y="0"/>
          <a:ext cx="0" cy="0"/>
          <a:chOff x="0" y="0"/>
          <a:chExt cx="0" cy="0"/>
        </a:xfrm>
      </p:grpSpPr>
      <p:sp>
        <p:nvSpPr>
          <p:cNvPr id="141" name="Google Shape;141;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HSC Student Union</a:t>
            </a:r>
            <a:endParaRPr/>
          </a:p>
        </p:txBody>
      </p:sp>
      <p:sp>
        <p:nvSpPr>
          <p:cNvPr id="142" name="Google Shape;142;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Request Room</a:t>
            </a:r>
            <a:endParaRPr/>
          </a:p>
          <a:p>
            <a:pPr indent="-228600" lvl="0" marL="228600" rtl="0" algn="l">
              <a:lnSpc>
                <a:spcPct val="90000"/>
              </a:lnSpc>
              <a:spcBef>
                <a:spcPts val="1000"/>
              </a:spcBef>
              <a:spcAft>
                <a:spcPts val="0"/>
              </a:spcAft>
              <a:buClr>
                <a:schemeClr val="dk1"/>
              </a:buClr>
              <a:buSzPts val="2800"/>
              <a:buChar char="•"/>
            </a:pPr>
            <a:r>
              <a:rPr lang="en-US"/>
              <a:t>Event Policies</a:t>
            </a:r>
            <a:endParaRPr/>
          </a:p>
          <a:p>
            <a:pPr indent="-228600" lvl="0" marL="228600" rtl="0" algn="l">
              <a:lnSpc>
                <a:spcPct val="90000"/>
              </a:lnSpc>
              <a:spcBef>
                <a:spcPts val="1000"/>
              </a:spcBef>
              <a:spcAft>
                <a:spcPts val="0"/>
              </a:spcAft>
              <a:buClr>
                <a:schemeClr val="dk1"/>
              </a:buClr>
              <a:buSzPts val="2800"/>
              <a:buChar char="•"/>
            </a:pPr>
            <a:r>
              <a:rPr lang="en-US"/>
              <a:t>Catering Policy</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46" name="Shape 146"/>
        <p:cNvGrpSpPr/>
        <p:nvPr/>
      </p:nvGrpSpPr>
      <p:grpSpPr>
        <a:xfrm>
          <a:off x="0" y="0"/>
          <a:ext cx="0" cy="0"/>
          <a:chOff x="0" y="0"/>
          <a:chExt cx="0" cy="0"/>
        </a:xfrm>
      </p:grpSpPr>
      <p:sp>
        <p:nvSpPr>
          <p:cNvPr id="147" name="Google Shape;147;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Request Room</a:t>
            </a:r>
            <a:endParaRPr/>
          </a:p>
        </p:txBody>
      </p:sp>
      <p:sp>
        <p:nvSpPr>
          <p:cNvPr id="148" name="Google Shape;148;p11"/>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1000"/>
              </a:spcBef>
              <a:spcAft>
                <a:spcPts val="0"/>
              </a:spcAft>
              <a:buClr>
                <a:schemeClr val="dk1"/>
              </a:buClr>
              <a:buSzPts val="2800"/>
              <a:buChar char="•"/>
            </a:pPr>
            <a:r>
              <a:rPr lang="en-US"/>
              <a:t>Email </a:t>
            </a:r>
            <a:r>
              <a:rPr lang="en-US" u="sng">
                <a:solidFill>
                  <a:schemeClr val="hlink"/>
                </a:solidFill>
                <a:hlinkClick r:id="rId3"/>
              </a:rPr>
              <a:t>union@ouhsc.edu</a:t>
            </a:r>
            <a:r>
              <a:rPr lang="en-US"/>
              <a:t> with the following information:</a:t>
            </a:r>
            <a:endParaRPr/>
          </a:p>
          <a:p>
            <a:pPr indent="-342900" lvl="1" marL="914400" rtl="0" algn="l">
              <a:lnSpc>
                <a:spcPct val="90000"/>
              </a:lnSpc>
              <a:spcBef>
                <a:spcPts val="1000"/>
              </a:spcBef>
              <a:spcAft>
                <a:spcPts val="0"/>
              </a:spcAft>
              <a:buSzPts val="1800"/>
              <a:buChar char="•"/>
            </a:pPr>
            <a:r>
              <a:rPr lang="en-US"/>
              <a:t>Event Name</a:t>
            </a:r>
            <a:endParaRPr/>
          </a:p>
          <a:p>
            <a:pPr indent="-342900" lvl="1" marL="914400" rtl="0" algn="l">
              <a:lnSpc>
                <a:spcPct val="90000"/>
              </a:lnSpc>
              <a:spcBef>
                <a:spcPts val="1000"/>
              </a:spcBef>
              <a:spcAft>
                <a:spcPts val="0"/>
              </a:spcAft>
              <a:buSzPts val="1800"/>
              <a:buChar char="•"/>
            </a:pPr>
            <a:r>
              <a:rPr lang="en-US"/>
              <a:t>Expected Attendance</a:t>
            </a:r>
            <a:endParaRPr/>
          </a:p>
          <a:p>
            <a:pPr indent="-342900" lvl="1" marL="914400" rtl="0" algn="l">
              <a:lnSpc>
                <a:spcPct val="90000"/>
              </a:lnSpc>
              <a:spcBef>
                <a:spcPts val="1000"/>
              </a:spcBef>
              <a:spcAft>
                <a:spcPts val="0"/>
              </a:spcAft>
              <a:buSzPts val="1800"/>
              <a:buChar char="•"/>
            </a:pPr>
            <a:r>
              <a:rPr lang="en-US"/>
              <a:t>Name of RSO</a:t>
            </a:r>
            <a:endParaRPr/>
          </a:p>
          <a:p>
            <a:pPr indent="-342900" lvl="1" marL="914400" rtl="0" algn="l">
              <a:lnSpc>
                <a:spcPct val="90000"/>
              </a:lnSpc>
              <a:spcBef>
                <a:spcPts val="1000"/>
              </a:spcBef>
              <a:spcAft>
                <a:spcPts val="0"/>
              </a:spcAft>
              <a:buSzPts val="1800"/>
              <a:buChar char="•"/>
            </a:pPr>
            <a:r>
              <a:rPr lang="en-US"/>
              <a:t>Contact Cell Phone</a:t>
            </a:r>
            <a:endParaRPr/>
          </a:p>
          <a:p>
            <a:pPr indent="-342900" lvl="1" marL="914400" rtl="0" algn="l">
              <a:lnSpc>
                <a:spcPct val="90000"/>
              </a:lnSpc>
              <a:spcBef>
                <a:spcPts val="1000"/>
              </a:spcBef>
              <a:spcAft>
                <a:spcPts val="0"/>
              </a:spcAft>
              <a:buSzPts val="1800"/>
              <a:buChar char="•"/>
            </a:pPr>
            <a:r>
              <a:rPr lang="en-US"/>
              <a:t>Catering Needs</a:t>
            </a:r>
            <a:endParaRPr/>
          </a:p>
          <a:p>
            <a:pPr indent="-342900" lvl="1" marL="914400" rtl="0" algn="l">
              <a:lnSpc>
                <a:spcPct val="90000"/>
              </a:lnSpc>
              <a:spcBef>
                <a:spcPts val="1000"/>
              </a:spcBef>
              <a:spcAft>
                <a:spcPts val="0"/>
              </a:spcAft>
              <a:buSzPts val="1800"/>
              <a:buChar char="•"/>
            </a:pPr>
            <a:r>
              <a:rPr lang="en-US"/>
              <a:t>Audio / Visual Needs</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Event Policies</a:t>
            </a:r>
            <a:endParaRPr/>
          </a:p>
        </p:txBody>
      </p:sp>
      <p:sp>
        <p:nvSpPr>
          <p:cNvPr id="154" name="Google Shape;154;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No personal events, including group study sessions</a:t>
            </a:r>
            <a:endParaRPr/>
          </a:p>
          <a:p>
            <a:pPr indent="-228600" lvl="0" marL="228600" rtl="0" algn="l">
              <a:lnSpc>
                <a:spcPct val="90000"/>
              </a:lnSpc>
              <a:spcBef>
                <a:spcPts val="1000"/>
              </a:spcBef>
              <a:spcAft>
                <a:spcPts val="0"/>
              </a:spcAft>
              <a:buClr>
                <a:schemeClr val="dk1"/>
              </a:buClr>
              <a:buSzPts val="2800"/>
              <a:buChar char="•"/>
            </a:pPr>
            <a:r>
              <a:rPr lang="en-US"/>
              <a:t>No “fronting”</a:t>
            </a:r>
            <a:endParaRPr/>
          </a:p>
          <a:p>
            <a:pPr indent="-228600" lvl="0" marL="228600" rtl="0" algn="l">
              <a:lnSpc>
                <a:spcPct val="90000"/>
              </a:lnSpc>
              <a:spcBef>
                <a:spcPts val="1000"/>
              </a:spcBef>
              <a:spcAft>
                <a:spcPts val="0"/>
              </a:spcAft>
              <a:buClr>
                <a:schemeClr val="dk1"/>
              </a:buClr>
              <a:buSzPts val="2800"/>
              <a:buChar char="•"/>
            </a:pPr>
            <a:r>
              <a:rPr lang="en-US"/>
              <a:t>Students responsible for setup and cleanup of event</a:t>
            </a:r>
            <a:endParaRPr/>
          </a:p>
          <a:p>
            <a:pPr indent="-228600" lvl="0" marL="228600" rtl="0" algn="l">
              <a:lnSpc>
                <a:spcPct val="90000"/>
              </a:lnSpc>
              <a:spcBef>
                <a:spcPts val="1000"/>
              </a:spcBef>
              <a:spcAft>
                <a:spcPts val="0"/>
              </a:spcAft>
              <a:buClr>
                <a:schemeClr val="dk1"/>
              </a:buClr>
              <a:buSzPts val="2800"/>
              <a:buChar char="•"/>
            </a:pPr>
            <a:r>
              <a:rPr lang="en-US"/>
              <a:t>Additional paperwork:</a:t>
            </a:r>
            <a:endParaRPr/>
          </a:p>
          <a:p>
            <a:pPr indent="-228600" lvl="1" marL="685800" rtl="0" algn="l">
              <a:lnSpc>
                <a:spcPct val="90000"/>
              </a:lnSpc>
              <a:spcBef>
                <a:spcPts val="500"/>
              </a:spcBef>
              <a:spcAft>
                <a:spcPts val="0"/>
              </a:spcAft>
              <a:buClr>
                <a:schemeClr val="dk1"/>
              </a:buClr>
              <a:buSzPts val="2400"/>
              <a:buChar char="•"/>
            </a:pPr>
            <a:r>
              <a:rPr lang="en-US"/>
              <a:t>Minors on Campus</a:t>
            </a:r>
            <a:endParaRPr/>
          </a:p>
          <a:p>
            <a:pPr indent="-228600" lvl="1" marL="685800" rtl="0" algn="l">
              <a:lnSpc>
                <a:spcPct val="90000"/>
              </a:lnSpc>
              <a:spcBef>
                <a:spcPts val="500"/>
              </a:spcBef>
              <a:spcAft>
                <a:spcPts val="0"/>
              </a:spcAft>
              <a:buClr>
                <a:schemeClr val="dk1"/>
              </a:buClr>
              <a:buSzPts val="2400"/>
              <a:buChar char="•"/>
            </a:pPr>
            <a:r>
              <a:rPr lang="en-US"/>
              <a:t>Alcohol Request</a:t>
            </a:r>
            <a:endParaRPr/>
          </a:p>
          <a:p>
            <a:pPr indent="-228600" lvl="1" marL="685800" rtl="0" algn="l">
              <a:lnSpc>
                <a:spcPct val="90000"/>
              </a:lnSpc>
              <a:spcBef>
                <a:spcPts val="500"/>
              </a:spcBef>
              <a:spcAft>
                <a:spcPts val="0"/>
              </a:spcAft>
              <a:buClr>
                <a:schemeClr val="dk1"/>
              </a:buClr>
              <a:buSzPts val="2400"/>
              <a:buChar char="•"/>
            </a:pPr>
            <a:r>
              <a:rPr lang="en-US"/>
              <a:t>Athletic and High-Risk Events</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Catering</a:t>
            </a:r>
            <a:endParaRPr/>
          </a:p>
        </p:txBody>
      </p:sp>
      <p:sp>
        <p:nvSpPr>
          <p:cNvPr id="160" name="Google Shape;160;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1000"/>
              </a:spcBef>
              <a:spcAft>
                <a:spcPts val="0"/>
              </a:spcAft>
              <a:buClr>
                <a:schemeClr val="dk1"/>
              </a:buClr>
              <a:buSzPts val="2800"/>
              <a:buChar char="•"/>
            </a:pPr>
            <a:r>
              <a:rPr lang="en-US"/>
              <a:t>HSC Student Union provides catering tables</a:t>
            </a:r>
            <a:endParaRPr/>
          </a:p>
          <a:p>
            <a:pPr indent="-228600" lvl="0" marL="228600" rtl="0" algn="l">
              <a:lnSpc>
                <a:spcPct val="90000"/>
              </a:lnSpc>
              <a:spcBef>
                <a:spcPts val="1000"/>
              </a:spcBef>
              <a:spcAft>
                <a:spcPts val="0"/>
              </a:spcAft>
              <a:buClr>
                <a:schemeClr val="dk1"/>
              </a:buClr>
              <a:buSzPts val="2800"/>
              <a:buChar char="•"/>
            </a:pPr>
            <a:r>
              <a:rPr lang="en-US"/>
              <a:t>RSO responsible for clean-up of all trash, spills, debris, etc.</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Advantages to Booking at the HSC Student Union</a:t>
            </a:r>
            <a:endParaRPr/>
          </a:p>
        </p:txBody>
      </p:sp>
      <p:sp>
        <p:nvSpPr>
          <p:cNvPr id="166" name="Google Shape;166;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800"/>
              <a:buChar char="•"/>
            </a:pPr>
            <a:r>
              <a:rPr lang="en-US"/>
              <a:t>Free</a:t>
            </a:r>
            <a:endParaRPr/>
          </a:p>
          <a:p>
            <a:pPr indent="-228600" lvl="0" marL="228600" rtl="0" algn="l">
              <a:lnSpc>
                <a:spcPct val="90000"/>
              </a:lnSpc>
              <a:spcBef>
                <a:spcPts val="1000"/>
              </a:spcBef>
              <a:spcAft>
                <a:spcPts val="0"/>
              </a:spcAft>
              <a:buClr>
                <a:schemeClr val="dk1"/>
              </a:buClr>
              <a:buSzPts val="2800"/>
              <a:buChar char="•"/>
            </a:pPr>
            <a:r>
              <a:rPr lang="en-US"/>
              <a:t>Central</a:t>
            </a:r>
            <a:endParaRPr/>
          </a:p>
          <a:p>
            <a:pPr indent="-228600" lvl="0" marL="228600" rtl="0" algn="l">
              <a:lnSpc>
                <a:spcPct val="90000"/>
              </a:lnSpc>
              <a:spcBef>
                <a:spcPts val="1000"/>
              </a:spcBef>
              <a:spcAft>
                <a:spcPts val="0"/>
              </a:spcAft>
              <a:buClr>
                <a:schemeClr val="dk1"/>
              </a:buClr>
              <a:buSzPts val="2800"/>
              <a:buChar char="•"/>
            </a:pPr>
            <a:r>
              <a:rPr lang="en-US"/>
              <a:t>Customer service</a:t>
            </a:r>
            <a:endParaRPr/>
          </a:p>
          <a:p>
            <a:pPr indent="-228600" lvl="0" marL="228600" rtl="0" algn="l">
              <a:lnSpc>
                <a:spcPct val="90000"/>
              </a:lnSpc>
              <a:spcBef>
                <a:spcPts val="1000"/>
              </a:spcBef>
              <a:spcAft>
                <a:spcPts val="0"/>
              </a:spcAft>
              <a:buClr>
                <a:schemeClr val="dk1"/>
              </a:buClr>
              <a:buSzPts val="2800"/>
              <a:buChar char="•"/>
            </a:pPr>
            <a:r>
              <a:rPr lang="en-US"/>
              <a:t>No charge for catering tables, A/V, or outside hours fees*</a:t>
            </a:r>
            <a:endParaRPr/>
          </a:p>
          <a:p>
            <a:pPr indent="-228600" lvl="0" marL="228600" rtl="0" algn="l">
              <a:lnSpc>
                <a:spcPct val="90000"/>
              </a:lnSpc>
              <a:spcBef>
                <a:spcPts val="1000"/>
              </a:spcBef>
              <a:spcAft>
                <a:spcPts val="0"/>
              </a:spcAft>
              <a:buClr>
                <a:schemeClr val="dk1"/>
              </a:buClr>
              <a:buSzPts val="2800"/>
              <a:buChar char="•"/>
            </a:pPr>
            <a:r>
              <a:rPr lang="en-US"/>
              <a:t>24/7 booking requests</a:t>
            </a:r>
            <a:endParaRPr/>
          </a:p>
          <a:p>
            <a:pPr indent="-228600" lvl="0" marL="228600" rtl="0" algn="l">
              <a:lnSpc>
                <a:spcPct val="90000"/>
              </a:lnSpc>
              <a:spcBef>
                <a:spcPts val="1000"/>
              </a:spcBef>
              <a:spcAft>
                <a:spcPts val="0"/>
              </a:spcAft>
              <a:buClr>
                <a:schemeClr val="dk1"/>
              </a:buClr>
              <a:buSzPts val="2800"/>
              <a:buChar char="•"/>
            </a:pPr>
            <a:r>
              <a:rPr lang="en-US"/>
              <a:t>48-hour confirmation</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Learn more at: students.ouhsc.edu/union</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Title IX</a:t>
            </a:r>
            <a:endParaRPr/>
          </a:p>
        </p:txBody>
      </p:sp>
      <p:sp>
        <p:nvSpPr>
          <p:cNvPr id="172" name="Google Shape;172;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Federal statue that prohibits gender discrimination.</a:t>
            </a:r>
            <a:endParaRPr/>
          </a:p>
          <a:p>
            <a:pPr indent="-228600" lvl="0" marL="228600" rtl="0" algn="l">
              <a:lnSpc>
                <a:spcPct val="90000"/>
              </a:lnSpc>
              <a:spcBef>
                <a:spcPts val="1000"/>
              </a:spcBef>
              <a:spcAft>
                <a:spcPts val="0"/>
              </a:spcAft>
              <a:buClr>
                <a:schemeClr val="dk1"/>
              </a:buClr>
              <a:buSzPts val="2800"/>
              <a:buChar char="•"/>
            </a:pPr>
            <a:r>
              <a:rPr lang="en-US"/>
              <a:t>The University condemns discrimination based on sex or gender, sexual harassment, sexual assault, sexual orientation discrimination, discrimination based on gender identity or expression, and sexual misconduct.</a:t>
            </a:r>
            <a:endParaRPr/>
          </a:p>
          <a:p>
            <a:pPr indent="-228600" lvl="0" marL="228600" rtl="0" algn="l">
              <a:lnSpc>
                <a:spcPct val="90000"/>
              </a:lnSpc>
              <a:spcBef>
                <a:spcPts val="1000"/>
              </a:spcBef>
              <a:spcAft>
                <a:spcPts val="0"/>
              </a:spcAft>
              <a:buClr>
                <a:schemeClr val="dk1"/>
              </a:buClr>
              <a:buSzPts val="2800"/>
              <a:buChar char="•"/>
            </a:pPr>
            <a:r>
              <a:rPr lang="en-US"/>
              <a:t>Please note these policies protect and govern all OU campuses and affiliation agreements.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Title IX</a:t>
            </a:r>
            <a:endParaRPr/>
          </a:p>
        </p:txBody>
      </p:sp>
      <p:sp>
        <p:nvSpPr>
          <p:cNvPr id="178" name="Google Shape;178;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20000"/>
          </a:bodyPr>
          <a:lstStyle/>
          <a:p>
            <a:pPr indent="-228600" lvl="0" marL="228600" rtl="0" algn="l">
              <a:lnSpc>
                <a:spcPct val="90000"/>
              </a:lnSpc>
              <a:spcBef>
                <a:spcPts val="0"/>
              </a:spcBef>
              <a:spcAft>
                <a:spcPts val="0"/>
              </a:spcAft>
              <a:buClr>
                <a:schemeClr val="dk1"/>
              </a:buClr>
              <a:buSzPts val="2800"/>
              <a:buChar char="•"/>
            </a:pPr>
            <a:r>
              <a:rPr lang="en-US"/>
              <a:t>Policy violations include:</a:t>
            </a:r>
            <a:endParaRPr/>
          </a:p>
          <a:p>
            <a:pPr indent="-228600" lvl="1" marL="685800" rtl="0" algn="l">
              <a:lnSpc>
                <a:spcPct val="90000"/>
              </a:lnSpc>
              <a:spcBef>
                <a:spcPts val="500"/>
              </a:spcBef>
              <a:spcAft>
                <a:spcPts val="0"/>
              </a:spcAft>
              <a:buClr>
                <a:schemeClr val="dk1"/>
              </a:buClr>
              <a:buSzPts val="2400"/>
              <a:buChar char="•"/>
            </a:pPr>
            <a:r>
              <a:rPr lang="en-US"/>
              <a:t>Gender Discrimination</a:t>
            </a:r>
            <a:endParaRPr/>
          </a:p>
          <a:p>
            <a:pPr indent="-228600" lvl="1" marL="685800" rtl="0" algn="l">
              <a:lnSpc>
                <a:spcPct val="90000"/>
              </a:lnSpc>
              <a:spcBef>
                <a:spcPts val="500"/>
              </a:spcBef>
              <a:spcAft>
                <a:spcPts val="0"/>
              </a:spcAft>
              <a:buClr>
                <a:schemeClr val="dk1"/>
              </a:buClr>
              <a:buSzPts val="2400"/>
              <a:buChar char="•"/>
            </a:pPr>
            <a:r>
              <a:rPr lang="en-US"/>
              <a:t>Sexual Harassment</a:t>
            </a:r>
            <a:endParaRPr/>
          </a:p>
          <a:p>
            <a:pPr indent="-228600" lvl="1" marL="685800" rtl="0" algn="l">
              <a:lnSpc>
                <a:spcPct val="90000"/>
              </a:lnSpc>
              <a:spcBef>
                <a:spcPts val="500"/>
              </a:spcBef>
              <a:spcAft>
                <a:spcPts val="0"/>
              </a:spcAft>
              <a:buClr>
                <a:schemeClr val="dk1"/>
              </a:buClr>
              <a:buSzPts val="2400"/>
              <a:buChar char="•"/>
            </a:pPr>
            <a:r>
              <a:rPr lang="en-US"/>
              <a:t>Sexual Violence</a:t>
            </a:r>
            <a:endParaRPr/>
          </a:p>
          <a:p>
            <a:pPr indent="-228600" lvl="1" marL="685800" rtl="0" algn="l">
              <a:lnSpc>
                <a:spcPct val="90000"/>
              </a:lnSpc>
              <a:spcBef>
                <a:spcPts val="500"/>
              </a:spcBef>
              <a:spcAft>
                <a:spcPts val="0"/>
              </a:spcAft>
              <a:buClr>
                <a:schemeClr val="dk1"/>
              </a:buClr>
              <a:buSzPts val="2400"/>
              <a:buChar char="•"/>
            </a:pPr>
            <a:r>
              <a:rPr lang="en-US"/>
              <a:t>Sexual Exploitation </a:t>
            </a:r>
            <a:endParaRPr/>
          </a:p>
          <a:p>
            <a:pPr indent="-228600" lvl="1" marL="685800" rtl="0" algn="l">
              <a:lnSpc>
                <a:spcPct val="90000"/>
              </a:lnSpc>
              <a:spcBef>
                <a:spcPts val="500"/>
              </a:spcBef>
              <a:spcAft>
                <a:spcPts val="0"/>
              </a:spcAft>
              <a:buClr>
                <a:schemeClr val="dk1"/>
              </a:buClr>
              <a:buSzPts val="2400"/>
              <a:buChar char="•"/>
            </a:pPr>
            <a:r>
              <a:rPr lang="en-US"/>
              <a:t>Sexual Orientation </a:t>
            </a:r>
            <a:endParaRPr/>
          </a:p>
          <a:p>
            <a:pPr indent="-228600" lvl="1" marL="685800" rtl="0" algn="l">
              <a:lnSpc>
                <a:spcPct val="90000"/>
              </a:lnSpc>
              <a:spcBef>
                <a:spcPts val="500"/>
              </a:spcBef>
              <a:spcAft>
                <a:spcPts val="0"/>
              </a:spcAft>
              <a:buClr>
                <a:schemeClr val="dk1"/>
              </a:buClr>
              <a:buSzPts val="2400"/>
              <a:buChar char="•"/>
            </a:pPr>
            <a:r>
              <a:rPr lang="en-US"/>
              <a:t>Stalking</a:t>
            </a:r>
            <a:endParaRPr/>
          </a:p>
          <a:p>
            <a:pPr indent="-228600" lvl="1" marL="685800" rtl="0" algn="l">
              <a:lnSpc>
                <a:spcPct val="90000"/>
              </a:lnSpc>
              <a:spcBef>
                <a:spcPts val="500"/>
              </a:spcBef>
              <a:spcAft>
                <a:spcPts val="0"/>
              </a:spcAft>
              <a:buClr>
                <a:schemeClr val="dk1"/>
              </a:buClr>
              <a:buSzPts val="2400"/>
              <a:buChar char="•"/>
            </a:pPr>
            <a:r>
              <a:rPr lang="en-US"/>
              <a:t>Domestic &amp; Dating Violence</a:t>
            </a:r>
            <a:endParaRPr/>
          </a:p>
          <a:p>
            <a:pPr indent="-228600" lvl="1" marL="685800" rtl="0" algn="l">
              <a:lnSpc>
                <a:spcPct val="90000"/>
              </a:lnSpc>
              <a:spcBef>
                <a:spcPts val="500"/>
              </a:spcBef>
              <a:spcAft>
                <a:spcPts val="0"/>
              </a:spcAft>
              <a:buClr>
                <a:schemeClr val="dk1"/>
              </a:buClr>
              <a:buSzPts val="2400"/>
              <a:buChar char="•"/>
            </a:pPr>
            <a:r>
              <a:rPr lang="en-US"/>
              <a:t>Pregnancy &amp; Parenting Rights</a:t>
            </a:r>
            <a:endParaRPr/>
          </a:p>
          <a:p>
            <a:pPr indent="-228600" lvl="1" marL="685800" rtl="0" algn="l">
              <a:lnSpc>
                <a:spcPct val="90000"/>
              </a:lnSpc>
              <a:spcBef>
                <a:spcPts val="500"/>
              </a:spcBef>
              <a:spcAft>
                <a:spcPts val="0"/>
              </a:spcAft>
              <a:buClr>
                <a:schemeClr val="dk1"/>
              </a:buClr>
              <a:buSzPts val="2400"/>
              <a:buChar char="•"/>
            </a:pPr>
            <a:r>
              <a:rPr lang="en-US"/>
              <a:t>Consensual Relations</a:t>
            </a:r>
            <a:endParaRPr/>
          </a:p>
          <a:p>
            <a:pPr indent="-228600" lvl="1" marL="685800" rtl="0" algn="l">
              <a:lnSpc>
                <a:spcPct val="90000"/>
              </a:lnSpc>
              <a:spcBef>
                <a:spcPts val="500"/>
              </a:spcBef>
              <a:spcAft>
                <a:spcPts val="0"/>
              </a:spcAft>
              <a:buClr>
                <a:schemeClr val="dk1"/>
              </a:buClr>
              <a:buSzPts val="2400"/>
              <a:buChar char="•"/>
            </a:pPr>
            <a:r>
              <a:rPr lang="en-US"/>
              <a:t>Minors on Campus (next section)</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Title IX</a:t>
            </a:r>
            <a:endParaRPr/>
          </a:p>
        </p:txBody>
      </p:sp>
      <p:sp>
        <p:nvSpPr>
          <p:cNvPr id="184" name="Google Shape;184;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Report immediately.</a:t>
            </a:r>
            <a:endParaRPr/>
          </a:p>
          <a:p>
            <a:pPr indent="-228600" lvl="1" marL="685800" rtl="0" algn="l">
              <a:lnSpc>
                <a:spcPct val="90000"/>
              </a:lnSpc>
              <a:spcBef>
                <a:spcPts val="500"/>
              </a:spcBef>
              <a:spcAft>
                <a:spcPts val="0"/>
              </a:spcAft>
              <a:buClr>
                <a:schemeClr val="dk1"/>
              </a:buClr>
              <a:buSzPts val="2400"/>
              <a:buChar char="•"/>
            </a:pPr>
            <a:r>
              <a:rPr lang="en-US"/>
              <a:t>Report to Associate Title IX Coordinator, Kate Stanton | kate-stanton@ouhsc.edu or (405) 271-2416.</a:t>
            </a:r>
            <a:endParaRPr/>
          </a:p>
          <a:p>
            <a:pPr indent="-228600" lvl="0" marL="228600" rtl="0" algn="l">
              <a:lnSpc>
                <a:spcPct val="90000"/>
              </a:lnSpc>
              <a:spcBef>
                <a:spcPts val="1000"/>
              </a:spcBef>
              <a:spcAft>
                <a:spcPts val="0"/>
              </a:spcAft>
              <a:buClr>
                <a:schemeClr val="dk1"/>
              </a:buClr>
              <a:buSzPts val="2800"/>
              <a:buChar char="•"/>
            </a:pPr>
            <a:r>
              <a:rPr lang="en-US"/>
              <a:t>Employees have an obligation to report.</a:t>
            </a:r>
            <a:endParaRPr/>
          </a:p>
          <a:p>
            <a:pPr indent="-228600" lvl="0" marL="228600" rtl="0" algn="l">
              <a:lnSpc>
                <a:spcPct val="90000"/>
              </a:lnSpc>
              <a:spcBef>
                <a:spcPts val="1000"/>
              </a:spcBef>
              <a:spcAft>
                <a:spcPts val="0"/>
              </a:spcAft>
              <a:buClr>
                <a:schemeClr val="dk1"/>
              </a:buClr>
              <a:buSzPts val="2800"/>
              <a:buChar char="•"/>
            </a:pPr>
            <a:r>
              <a:rPr lang="en-US"/>
              <a:t>Resources are available.</a:t>
            </a:r>
            <a:endParaRPr/>
          </a:p>
          <a:p>
            <a:pPr indent="-228600" lvl="0" marL="228600" rtl="0" algn="l">
              <a:lnSpc>
                <a:spcPct val="90000"/>
              </a:lnSpc>
              <a:spcBef>
                <a:spcPts val="1000"/>
              </a:spcBef>
              <a:spcAft>
                <a:spcPts val="0"/>
              </a:spcAft>
              <a:buClr>
                <a:schemeClr val="dk1"/>
              </a:buClr>
              <a:buSzPts val="2800"/>
              <a:buChar char="•"/>
            </a:pPr>
            <a:r>
              <a:rPr lang="en-US"/>
              <a:t>Online information: students.ouhsc.edu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onstantia"/>
              <a:buNone/>
            </a:pPr>
            <a:r>
              <a:rPr lang="en-US"/>
              <a:t>HSC Registered Student Organizations</a:t>
            </a:r>
            <a:endParaRPr/>
          </a:p>
        </p:txBody>
      </p:sp>
      <p:sp>
        <p:nvSpPr>
          <p:cNvPr id="190" name="Google Shape;190;p1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Funding Application Process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What do you need to know?</a:t>
            </a:r>
            <a:endParaRPr/>
          </a:p>
        </p:txBody>
      </p:sp>
      <p:sp>
        <p:nvSpPr>
          <p:cNvPr id="196" name="Google Shape;196;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How does the money get to the OUHSC Student Government Association (HSC SGA) account?</a:t>
            </a:r>
            <a:endParaRPr/>
          </a:p>
          <a:p>
            <a:pPr indent="-228600" lvl="0" marL="228600" rtl="0" algn="l">
              <a:lnSpc>
                <a:spcPct val="90000"/>
              </a:lnSpc>
              <a:spcBef>
                <a:spcPts val="1000"/>
              </a:spcBef>
              <a:spcAft>
                <a:spcPts val="0"/>
              </a:spcAft>
              <a:buClr>
                <a:schemeClr val="dk1"/>
              </a:buClr>
              <a:buSzPts val="2800"/>
              <a:buChar char="•"/>
            </a:pPr>
            <a:r>
              <a:rPr lang="en-US"/>
              <a:t>How can you register your student organization if you have not already done so?</a:t>
            </a:r>
            <a:endParaRPr/>
          </a:p>
          <a:p>
            <a:pPr indent="-228600" lvl="0" marL="228600" rtl="0" algn="l">
              <a:lnSpc>
                <a:spcPct val="90000"/>
              </a:lnSpc>
              <a:spcBef>
                <a:spcPts val="1000"/>
              </a:spcBef>
              <a:spcAft>
                <a:spcPts val="0"/>
              </a:spcAft>
              <a:buClr>
                <a:schemeClr val="dk1"/>
              </a:buClr>
              <a:buSzPts val="2800"/>
              <a:buChar char="•"/>
            </a:pPr>
            <a:r>
              <a:rPr lang="en-US"/>
              <a:t>How can a registered student organization request funding from the OUHSC Student Government Association?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Informational Session</a:t>
            </a:r>
            <a:endParaRPr/>
          </a:p>
        </p:txBody>
      </p:sp>
      <p:sp>
        <p:nvSpPr>
          <p:cNvPr id="94" name="Google Shape;94;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Types of RSOs</a:t>
            </a:r>
            <a:endParaRPr/>
          </a:p>
          <a:p>
            <a:pPr indent="-228600" lvl="0" marL="228600" rtl="0" algn="l">
              <a:lnSpc>
                <a:spcPct val="90000"/>
              </a:lnSpc>
              <a:spcBef>
                <a:spcPts val="1000"/>
              </a:spcBef>
              <a:spcAft>
                <a:spcPts val="0"/>
              </a:spcAft>
              <a:buClr>
                <a:schemeClr val="dk1"/>
              </a:buClr>
              <a:buSzPts val="2800"/>
              <a:buChar char="•"/>
            </a:pPr>
            <a:r>
              <a:rPr lang="en-US"/>
              <a:t>Licensing &amp; Trademarks</a:t>
            </a:r>
            <a:endParaRPr/>
          </a:p>
          <a:p>
            <a:pPr indent="-228600" lvl="0" marL="228600" rtl="0" algn="l">
              <a:lnSpc>
                <a:spcPct val="90000"/>
              </a:lnSpc>
              <a:spcBef>
                <a:spcPts val="1000"/>
              </a:spcBef>
              <a:spcAft>
                <a:spcPts val="0"/>
              </a:spcAft>
              <a:buClr>
                <a:schemeClr val="dk1"/>
              </a:buClr>
              <a:buSzPts val="2800"/>
              <a:buChar char="•"/>
            </a:pPr>
            <a:r>
              <a:rPr lang="en-US"/>
              <a:t>Minors on Campus</a:t>
            </a:r>
            <a:endParaRPr/>
          </a:p>
          <a:p>
            <a:pPr indent="-228600" lvl="0" marL="228600" rtl="0" algn="l">
              <a:lnSpc>
                <a:spcPct val="90000"/>
              </a:lnSpc>
              <a:spcBef>
                <a:spcPts val="1000"/>
              </a:spcBef>
              <a:spcAft>
                <a:spcPts val="0"/>
              </a:spcAft>
              <a:buClr>
                <a:schemeClr val="dk1"/>
              </a:buClr>
              <a:buSzPts val="2800"/>
              <a:buChar char="•"/>
            </a:pPr>
            <a:r>
              <a:rPr lang="en-US"/>
              <a:t>HSC Student Union</a:t>
            </a:r>
            <a:endParaRPr/>
          </a:p>
          <a:p>
            <a:pPr indent="-228600" lvl="0" marL="228600" rtl="0" algn="l">
              <a:lnSpc>
                <a:spcPct val="90000"/>
              </a:lnSpc>
              <a:spcBef>
                <a:spcPts val="1000"/>
              </a:spcBef>
              <a:spcAft>
                <a:spcPts val="0"/>
              </a:spcAft>
              <a:buClr>
                <a:schemeClr val="dk1"/>
              </a:buClr>
              <a:buSzPts val="2800"/>
              <a:buChar char="•"/>
            </a:pPr>
            <a:r>
              <a:rPr lang="en-US"/>
              <a:t>Title IX</a:t>
            </a:r>
            <a:endParaRPr/>
          </a:p>
          <a:p>
            <a:pPr indent="-228600" lvl="0" marL="228600" rtl="0" algn="l">
              <a:lnSpc>
                <a:spcPct val="90000"/>
              </a:lnSpc>
              <a:spcBef>
                <a:spcPts val="1000"/>
              </a:spcBef>
              <a:spcAft>
                <a:spcPts val="0"/>
              </a:spcAft>
              <a:buClr>
                <a:schemeClr val="dk1"/>
              </a:buClr>
              <a:buSzPts val="2800"/>
              <a:buChar char="•"/>
            </a:pPr>
            <a:r>
              <a:rPr lang="en-US"/>
              <a:t>Budget Application Process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How does the money get there?</a:t>
            </a:r>
            <a:endParaRPr/>
          </a:p>
        </p:txBody>
      </p:sp>
      <p:sp>
        <p:nvSpPr>
          <p:cNvPr id="202" name="Google Shape;202;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You pay tuition which includes $3.50 for student activity fees per hour of class.</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HSC Student Government Association receives about $0.35 from each hour adding up to ~$30,000</a:t>
            </a:r>
            <a:endParaRPr/>
          </a:p>
          <a:p>
            <a:pPr indent="-50800" lvl="0" marL="228600" rtl="0" algn="l">
              <a:lnSpc>
                <a:spcPct val="90000"/>
              </a:lnSpc>
              <a:spcBef>
                <a:spcPts val="1000"/>
              </a:spcBef>
              <a:spcAft>
                <a:spcPts val="0"/>
              </a:spcAft>
              <a:buClr>
                <a:schemeClr val="dk1"/>
              </a:buClr>
              <a:buSzPts val="2800"/>
              <a:buNone/>
            </a:pPr>
            <a:r>
              <a:t/>
            </a:r>
            <a:endParaRPr/>
          </a:p>
          <a:p>
            <a:pPr indent="-228600" lvl="1" marL="685800" rtl="0" algn="l">
              <a:lnSpc>
                <a:spcPct val="90000"/>
              </a:lnSpc>
              <a:spcBef>
                <a:spcPts val="500"/>
              </a:spcBef>
              <a:spcAft>
                <a:spcPts val="0"/>
              </a:spcAft>
              <a:buClr>
                <a:schemeClr val="dk1"/>
              </a:buClr>
              <a:buSzPts val="2400"/>
              <a:buChar char="•"/>
            </a:pPr>
            <a:r>
              <a:rPr lang="en-US"/>
              <a:t>The rest goes to your college student council</a:t>
            </a:r>
            <a:endParaRPr/>
          </a:p>
          <a:p>
            <a:pPr indent="-228600" lvl="1" marL="685800" rtl="0" algn="l">
              <a:lnSpc>
                <a:spcPct val="90000"/>
              </a:lnSpc>
              <a:spcBef>
                <a:spcPts val="500"/>
              </a:spcBef>
              <a:spcAft>
                <a:spcPts val="0"/>
              </a:spcAft>
              <a:buClr>
                <a:schemeClr val="dk1"/>
              </a:buClr>
              <a:buSzPts val="2400"/>
              <a:buChar char="•"/>
            </a:pPr>
            <a:r>
              <a:rPr lang="en-US"/>
              <a:t>In other words, 90% of the activity fees go back to your college’s student council and 10% stays with HSC Student Government Association for campus-wide allocation and programming.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Why is the money there?</a:t>
            </a:r>
            <a:endParaRPr/>
          </a:p>
        </p:txBody>
      </p:sp>
      <p:sp>
        <p:nvSpPr>
          <p:cNvPr id="208" name="Google Shape;208;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HSC Student Government Association provides funding to registered student organizations, especially for:</a:t>
            </a:r>
            <a:endParaRPr/>
          </a:p>
          <a:p>
            <a:pPr indent="-50800" lvl="0" marL="228600" rtl="0" algn="l">
              <a:lnSpc>
                <a:spcPct val="90000"/>
              </a:lnSpc>
              <a:spcBef>
                <a:spcPts val="1000"/>
              </a:spcBef>
              <a:spcAft>
                <a:spcPts val="0"/>
              </a:spcAft>
              <a:buClr>
                <a:schemeClr val="dk1"/>
              </a:buClr>
              <a:buSzPts val="2800"/>
              <a:buNone/>
            </a:pPr>
            <a:r>
              <a:t/>
            </a:r>
            <a:endParaRPr/>
          </a:p>
          <a:p>
            <a:pPr indent="-228600" lvl="1" marL="685800" rtl="0" algn="l">
              <a:lnSpc>
                <a:spcPct val="90000"/>
              </a:lnSpc>
              <a:spcBef>
                <a:spcPts val="500"/>
              </a:spcBef>
              <a:spcAft>
                <a:spcPts val="0"/>
              </a:spcAft>
              <a:buClr>
                <a:schemeClr val="dk1"/>
              </a:buClr>
              <a:buSzPts val="2400"/>
              <a:buChar char="•"/>
            </a:pPr>
            <a:r>
              <a:rPr lang="en-US"/>
              <a:t>Organizations that don’t fit neatly into one college</a:t>
            </a:r>
            <a:endParaRPr/>
          </a:p>
          <a:p>
            <a:pPr indent="-228600" lvl="1" marL="685800" rtl="0" algn="l">
              <a:lnSpc>
                <a:spcPct val="90000"/>
              </a:lnSpc>
              <a:spcBef>
                <a:spcPts val="500"/>
              </a:spcBef>
              <a:spcAft>
                <a:spcPts val="0"/>
              </a:spcAft>
              <a:buClr>
                <a:schemeClr val="dk1"/>
              </a:buClr>
              <a:buSzPts val="2400"/>
              <a:buChar char="•"/>
            </a:pPr>
            <a:r>
              <a:rPr lang="en-US"/>
              <a:t>Organizations that want to reach out to students beyond their own college and into the surrounding community</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VERY IMPORTANT!</a:t>
            </a:r>
            <a:endParaRPr/>
          </a:p>
        </p:txBody>
      </p:sp>
      <p:sp>
        <p:nvSpPr>
          <p:cNvPr id="214" name="Google Shape;214;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You MUST register your student organization with HSC Student Affairs BEFORE you can request funding!</a:t>
            </a:r>
            <a:endParaRPr/>
          </a:p>
          <a:p>
            <a:pPr indent="-228600" lvl="0" marL="228600" rtl="0" algn="l">
              <a:lnSpc>
                <a:spcPct val="90000"/>
              </a:lnSpc>
              <a:spcBef>
                <a:spcPts val="1000"/>
              </a:spcBef>
              <a:spcAft>
                <a:spcPts val="0"/>
              </a:spcAft>
              <a:buClr>
                <a:schemeClr val="dk1"/>
              </a:buClr>
              <a:buSzPts val="2800"/>
              <a:buChar char="•"/>
            </a:pPr>
            <a:r>
              <a:rPr lang="en-US"/>
              <a:t>For instructions, visit: students.ouhsc.edu/organizations for more information on registering your group.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onstantia"/>
              <a:buNone/>
            </a:pPr>
            <a:r>
              <a:rPr lang="en-US"/>
              <a:t>How can you request funding from the OUHSC Student Government Association?</a:t>
            </a:r>
            <a:endParaRPr/>
          </a:p>
        </p:txBody>
      </p:sp>
      <p:sp>
        <p:nvSpPr>
          <p:cNvPr id="220" name="Google Shape;220;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After you register your group, you will receive an email with funding instructions and a link to the SGA Funding Application.</a:t>
            </a:r>
            <a:endParaRPr/>
          </a:p>
          <a:p>
            <a:pPr indent="-228600" lvl="0" marL="228600" rtl="0" algn="l">
              <a:lnSpc>
                <a:spcPct val="90000"/>
              </a:lnSpc>
              <a:spcBef>
                <a:spcPts val="1000"/>
              </a:spcBef>
              <a:spcAft>
                <a:spcPts val="0"/>
              </a:spcAft>
              <a:buClr>
                <a:schemeClr val="dk1"/>
              </a:buClr>
              <a:buSzPts val="2800"/>
              <a:buChar char="•"/>
            </a:pPr>
            <a:r>
              <a:rPr lang="en-US"/>
              <a:t>Alternatively, you can access the funding application through the OUHSC website</a:t>
            </a:r>
            <a:endParaRPr/>
          </a:p>
          <a:p>
            <a:pPr indent="-228600" lvl="1" marL="685800" rtl="0" algn="l">
              <a:lnSpc>
                <a:spcPct val="90000"/>
              </a:lnSpc>
              <a:spcBef>
                <a:spcPts val="500"/>
              </a:spcBef>
              <a:spcAft>
                <a:spcPts val="0"/>
              </a:spcAft>
              <a:buClr>
                <a:schemeClr val="dk1"/>
              </a:buClr>
              <a:buSzPts val="2400"/>
              <a:buChar char="•"/>
            </a:pPr>
            <a:r>
              <a:rPr lang="en-US"/>
              <a:t>students.ouhsc.edu/organizations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What information do I need for a funding request?</a:t>
            </a:r>
            <a:endParaRPr/>
          </a:p>
        </p:txBody>
      </p:sp>
      <p:sp>
        <p:nvSpPr>
          <p:cNvPr id="226" name="Google Shape;226;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The following fields are required on the online form:</a:t>
            </a:r>
            <a:endParaRPr/>
          </a:p>
          <a:p>
            <a:pPr indent="-228600" lvl="1" marL="685800" rtl="0" algn="l">
              <a:lnSpc>
                <a:spcPct val="90000"/>
              </a:lnSpc>
              <a:spcBef>
                <a:spcPts val="500"/>
              </a:spcBef>
              <a:spcAft>
                <a:spcPts val="0"/>
              </a:spcAft>
              <a:buClr>
                <a:schemeClr val="dk1"/>
              </a:buClr>
              <a:buSzPts val="2400"/>
              <a:buChar char="•"/>
            </a:pPr>
            <a:r>
              <a:rPr lang="en-US"/>
              <a:t>Goals and Objectives</a:t>
            </a:r>
            <a:endParaRPr/>
          </a:p>
          <a:p>
            <a:pPr indent="-228600" lvl="1" marL="685800" rtl="0" algn="l">
              <a:lnSpc>
                <a:spcPct val="90000"/>
              </a:lnSpc>
              <a:spcBef>
                <a:spcPts val="500"/>
              </a:spcBef>
              <a:spcAft>
                <a:spcPts val="0"/>
              </a:spcAft>
              <a:buClr>
                <a:schemeClr val="dk1"/>
              </a:buClr>
              <a:buSzPts val="2400"/>
              <a:buChar char="•"/>
            </a:pPr>
            <a:r>
              <a:rPr lang="en-US"/>
              <a:t>Example of current and past activities</a:t>
            </a:r>
            <a:endParaRPr/>
          </a:p>
          <a:p>
            <a:pPr indent="-228600" lvl="1" marL="685800" rtl="0" algn="l">
              <a:lnSpc>
                <a:spcPct val="90000"/>
              </a:lnSpc>
              <a:spcBef>
                <a:spcPts val="500"/>
              </a:spcBef>
              <a:spcAft>
                <a:spcPts val="0"/>
              </a:spcAft>
              <a:buClr>
                <a:schemeClr val="dk1"/>
              </a:buClr>
              <a:buSzPts val="2400"/>
              <a:buChar char="•"/>
            </a:pPr>
            <a:r>
              <a:rPr lang="en-US"/>
              <a:t>Describe proposed activities</a:t>
            </a:r>
            <a:endParaRPr/>
          </a:p>
          <a:p>
            <a:pPr indent="-228600" lvl="1" marL="685800" rtl="0" algn="l">
              <a:lnSpc>
                <a:spcPct val="90000"/>
              </a:lnSpc>
              <a:spcBef>
                <a:spcPts val="500"/>
              </a:spcBef>
              <a:spcAft>
                <a:spcPts val="0"/>
              </a:spcAft>
              <a:buClr>
                <a:schemeClr val="dk1"/>
              </a:buClr>
              <a:buSzPts val="2400"/>
              <a:buChar char="•"/>
            </a:pPr>
            <a:r>
              <a:rPr lang="en-US"/>
              <a:t>How will proposed activities benefit OUHSC students beyond membership of your organization?</a:t>
            </a:r>
            <a:endParaRPr/>
          </a:p>
          <a:p>
            <a:pPr indent="-228600" lvl="1" marL="685800" rtl="0" algn="l">
              <a:lnSpc>
                <a:spcPct val="90000"/>
              </a:lnSpc>
              <a:spcBef>
                <a:spcPts val="500"/>
              </a:spcBef>
              <a:spcAft>
                <a:spcPts val="0"/>
              </a:spcAft>
              <a:buClr>
                <a:schemeClr val="dk1"/>
              </a:buClr>
              <a:buSzPts val="2400"/>
              <a:buChar char="•"/>
            </a:pPr>
            <a:r>
              <a:rPr lang="en-US"/>
              <a:t>Outside funding sources</a:t>
            </a:r>
            <a:endParaRPr/>
          </a:p>
          <a:p>
            <a:pPr indent="-228600" lvl="1" marL="685800" rtl="0" algn="l">
              <a:lnSpc>
                <a:spcPct val="90000"/>
              </a:lnSpc>
              <a:spcBef>
                <a:spcPts val="500"/>
              </a:spcBef>
              <a:spcAft>
                <a:spcPts val="0"/>
              </a:spcAft>
              <a:buClr>
                <a:schemeClr val="dk1"/>
              </a:buClr>
              <a:buSzPts val="2400"/>
              <a:buChar char="•"/>
            </a:pPr>
            <a:r>
              <a:rPr lang="en-US"/>
              <a:t>Who will be responsible for expenditure of funds? </a:t>
            </a:r>
            <a:endParaRPr/>
          </a:p>
          <a:p>
            <a:pPr indent="-228600" lvl="1" marL="685800" rtl="0" algn="l">
              <a:lnSpc>
                <a:spcPct val="90000"/>
              </a:lnSpc>
              <a:spcBef>
                <a:spcPts val="500"/>
              </a:spcBef>
              <a:spcAft>
                <a:spcPts val="0"/>
              </a:spcAft>
              <a:buClr>
                <a:schemeClr val="dk1"/>
              </a:buClr>
              <a:buSzPts val="2400"/>
              <a:buChar char="•"/>
            </a:pPr>
            <a:r>
              <a:rPr lang="en-US"/>
              <a:t>Who will be contact for providing SGA summary of activities? </a:t>
            </a:r>
            <a:endParaRPr/>
          </a:p>
          <a:p>
            <a:pPr indent="-228600" lvl="1" marL="685800" rtl="0" algn="l">
              <a:lnSpc>
                <a:spcPct val="90000"/>
              </a:lnSpc>
              <a:spcBef>
                <a:spcPts val="500"/>
              </a:spcBef>
              <a:spcAft>
                <a:spcPts val="0"/>
              </a:spcAft>
              <a:buClr>
                <a:schemeClr val="dk1"/>
              </a:buClr>
              <a:buSzPts val="2400"/>
              <a:buChar char="•"/>
            </a:pPr>
            <a:r>
              <a:rPr lang="en-US"/>
              <a:t>Request budget details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What happens after you apply for funding?</a:t>
            </a:r>
            <a:endParaRPr/>
          </a:p>
        </p:txBody>
      </p:sp>
      <p:sp>
        <p:nvSpPr>
          <p:cNvPr id="232" name="Google Shape;232;p2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How is the budget allocation decided?</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How do you receive your funds?</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Who can you go to with questions?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Budget Allocation…</a:t>
            </a:r>
            <a:endParaRPr/>
          </a:p>
        </p:txBody>
      </p:sp>
      <p:sp>
        <p:nvSpPr>
          <p:cNvPr id="238" name="Google Shape;238;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The Budget Committee meets to allocate funding.  The Budget Committee consists of:</a:t>
            </a:r>
            <a:br>
              <a:rPr lang="en-US"/>
            </a:br>
            <a:endParaRPr/>
          </a:p>
          <a:p>
            <a:pPr indent="-228600" lvl="1" marL="685800" rtl="0" algn="l">
              <a:lnSpc>
                <a:spcPct val="90000"/>
              </a:lnSpc>
              <a:spcBef>
                <a:spcPts val="500"/>
              </a:spcBef>
              <a:spcAft>
                <a:spcPts val="0"/>
              </a:spcAft>
              <a:buClr>
                <a:schemeClr val="dk1"/>
              </a:buClr>
              <a:buSzPts val="2400"/>
              <a:buChar char="•"/>
            </a:pPr>
            <a:r>
              <a:rPr lang="en-US"/>
              <a:t>HSC Student Government Association Treasurer</a:t>
            </a:r>
            <a:endParaRPr/>
          </a:p>
          <a:p>
            <a:pPr indent="-228600" lvl="1" marL="685800" rtl="0" algn="l">
              <a:lnSpc>
                <a:spcPct val="90000"/>
              </a:lnSpc>
              <a:spcBef>
                <a:spcPts val="500"/>
              </a:spcBef>
              <a:spcAft>
                <a:spcPts val="0"/>
              </a:spcAft>
              <a:buClr>
                <a:schemeClr val="dk1"/>
              </a:buClr>
              <a:buSzPts val="2400"/>
              <a:buChar char="•"/>
            </a:pPr>
            <a:r>
              <a:rPr lang="en-US"/>
              <a:t>Treasurer from each college</a:t>
            </a:r>
            <a:endParaRPr/>
          </a:p>
          <a:p>
            <a:pPr indent="-228600" lvl="1" marL="685800" rtl="0" algn="l">
              <a:lnSpc>
                <a:spcPct val="90000"/>
              </a:lnSpc>
              <a:spcBef>
                <a:spcPts val="500"/>
              </a:spcBef>
              <a:spcAft>
                <a:spcPts val="0"/>
              </a:spcAft>
              <a:buClr>
                <a:schemeClr val="dk1"/>
              </a:buClr>
              <a:buSzPts val="2400"/>
              <a:buChar char="•"/>
            </a:pPr>
            <a:r>
              <a:rPr lang="en-US"/>
              <a:t>Any member of the executive committee or Senate</a:t>
            </a:r>
            <a:endParaRPr/>
          </a:p>
          <a:p>
            <a:pPr indent="-76200" lvl="1" marL="685800" rtl="0" algn="l">
              <a:lnSpc>
                <a:spcPct val="90000"/>
              </a:lnSpc>
              <a:spcBef>
                <a:spcPts val="500"/>
              </a:spcBef>
              <a:spcAft>
                <a:spcPts val="0"/>
              </a:spcAft>
              <a:buClr>
                <a:schemeClr val="dk1"/>
              </a:buClr>
              <a:buSzPts val="24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How the Committee Decides</a:t>
            </a:r>
            <a:endParaRPr/>
          </a:p>
        </p:txBody>
      </p:sp>
      <p:sp>
        <p:nvSpPr>
          <p:cNvPr id="244" name="Google Shape;244;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The Budget Committee uses an application score sheet and bases their decision on:</a:t>
            </a:r>
            <a:endParaRPr/>
          </a:p>
          <a:p>
            <a:pPr indent="-50800" lvl="0" marL="228600" rtl="0" algn="l">
              <a:lnSpc>
                <a:spcPct val="90000"/>
              </a:lnSpc>
              <a:spcBef>
                <a:spcPts val="1000"/>
              </a:spcBef>
              <a:spcAft>
                <a:spcPts val="0"/>
              </a:spcAft>
              <a:buClr>
                <a:schemeClr val="dk1"/>
              </a:buClr>
              <a:buSzPts val="2800"/>
              <a:buNone/>
            </a:pPr>
            <a:r>
              <a:t/>
            </a:r>
            <a:endParaRPr/>
          </a:p>
          <a:p>
            <a:pPr indent="-228600" lvl="1" marL="685800" rtl="0" algn="l">
              <a:lnSpc>
                <a:spcPct val="90000"/>
              </a:lnSpc>
              <a:spcBef>
                <a:spcPts val="500"/>
              </a:spcBef>
              <a:spcAft>
                <a:spcPts val="0"/>
              </a:spcAft>
              <a:buClr>
                <a:schemeClr val="dk1"/>
              </a:buClr>
              <a:buSzPts val="2400"/>
              <a:buChar char="•"/>
            </a:pPr>
            <a:r>
              <a:rPr lang="en-US"/>
              <a:t>Scope of organization</a:t>
            </a:r>
            <a:endParaRPr/>
          </a:p>
          <a:p>
            <a:pPr indent="-228600" lvl="1" marL="685800" rtl="0" algn="l">
              <a:lnSpc>
                <a:spcPct val="90000"/>
              </a:lnSpc>
              <a:spcBef>
                <a:spcPts val="500"/>
              </a:spcBef>
              <a:spcAft>
                <a:spcPts val="0"/>
              </a:spcAft>
              <a:buClr>
                <a:schemeClr val="dk1"/>
              </a:buClr>
              <a:buSzPts val="2400"/>
              <a:buChar char="•"/>
            </a:pPr>
            <a:r>
              <a:rPr lang="en-US"/>
              <a:t>Quality of application</a:t>
            </a:r>
            <a:endParaRPr/>
          </a:p>
          <a:p>
            <a:pPr indent="-228600" lvl="1" marL="685800" rtl="0" algn="l">
              <a:lnSpc>
                <a:spcPct val="90000"/>
              </a:lnSpc>
              <a:spcBef>
                <a:spcPts val="500"/>
              </a:spcBef>
              <a:spcAft>
                <a:spcPts val="0"/>
              </a:spcAft>
              <a:buClr>
                <a:schemeClr val="dk1"/>
              </a:buClr>
              <a:buSzPts val="2400"/>
              <a:buChar char="•"/>
            </a:pPr>
            <a:r>
              <a:rPr lang="en-US"/>
              <a:t>Other sources of funding</a:t>
            </a:r>
            <a:endParaRPr/>
          </a:p>
          <a:p>
            <a:pPr indent="-76200" lvl="1" marL="685800" rtl="0" algn="l">
              <a:lnSpc>
                <a:spcPct val="90000"/>
              </a:lnSpc>
              <a:spcBef>
                <a:spcPts val="500"/>
              </a:spcBef>
              <a:spcAft>
                <a:spcPts val="0"/>
              </a:spcAft>
              <a:buClr>
                <a:schemeClr val="dk1"/>
              </a:buClr>
              <a:buSzPts val="24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Application Scoring</a:t>
            </a:r>
            <a:endParaRPr/>
          </a:p>
        </p:txBody>
      </p:sp>
      <p:sp>
        <p:nvSpPr>
          <p:cNvPr id="250" name="Google Shape;250;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Score of 1-5 (Below Avg.-Excellent) in the following categories:</a:t>
            </a:r>
            <a:endParaRPr/>
          </a:p>
          <a:p>
            <a:pPr indent="-76200" lvl="1" marL="685800" rtl="0" algn="l">
              <a:lnSpc>
                <a:spcPct val="90000"/>
              </a:lnSpc>
              <a:spcBef>
                <a:spcPts val="500"/>
              </a:spcBef>
              <a:spcAft>
                <a:spcPts val="0"/>
              </a:spcAft>
              <a:buClr>
                <a:schemeClr val="dk1"/>
              </a:buClr>
              <a:buSzPts val="2400"/>
              <a:buNone/>
            </a:pPr>
            <a:r>
              <a:t/>
            </a:r>
            <a:endParaRPr/>
          </a:p>
          <a:p>
            <a:pPr indent="-228600" lvl="1" marL="685800" rtl="0" algn="l">
              <a:lnSpc>
                <a:spcPct val="90000"/>
              </a:lnSpc>
              <a:spcBef>
                <a:spcPts val="500"/>
              </a:spcBef>
              <a:spcAft>
                <a:spcPts val="0"/>
              </a:spcAft>
              <a:buClr>
                <a:schemeClr val="dk1"/>
              </a:buClr>
              <a:buSzPts val="2400"/>
              <a:buChar char="•"/>
            </a:pPr>
            <a:r>
              <a:rPr lang="en-US"/>
              <a:t>Proposed activities will strengthen the OUHSC community…</a:t>
            </a:r>
            <a:endParaRPr/>
          </a:p>
          <a:p>
            <a:pPr indent="-76200" lvl="1" marL="685800" rtl="0" algn="l">
              <a:lnSpc>
                <a:spcPct val="90000"/>
              </a:lnSpc>
              <a:spcBef>
                <a:spcPts val="500"/>
              </a:spcBef>
              <a:spcAft>
                <a:spcPts val="0"/>
              </a:spcAft>
              <a:buClr>
                <a:schemeClr val="dk1"/>
              </a:buClr>
              <a:buSzPts val="2400"/>
              <a:buNone/>
            </a:pPr>
            <a:r>
              <a:t/>
            </a:r>
            <a:endParaRPr/>
          </a:p>
          <a:p>
            <a:pPr indent="-228600" lvl="1" marL="685800" rtl="0" algn="l">
              <a:lnSpc>
                <a:spcPct val="90000"/>
              </a:lnSpc>
              <a:spcBef>
                <a:spcPts val="500"/>
              </a:spcBef>
              <a:spcAft>
                <a:spcPts val="0"/>
              </a:spcAft>
              <a:buClr>
                <a:schemeClr val="dk1"/>
              </a:buClr>
              <a:buSzPts val="2400"/>
              <a:buChar char="•"/>
            </a:pPr>
            <a:r>
              <a:rPr lang="en-US"/>
              <a:t>Proposed budget is reasonable…</a:t>
            </a:r>
            <a:endParaRPr/>
          </a:p>
          <a:p>
            <a:pPr indent="-76200" lvl="1" marL="685800" rtl="0" algn="l">
              <a:lnSpc>
                <a:spcPct val="90000"/>
              </a:lnSpc>
              <a:spcBef>
                <a:spcPts val="500"/>
              </a:spcBef>
              <a:spcAft>
                <a:spcPts val="0"/>
              </a:spcAft>
              <a:buClr>
                <a:schemeClr val="dk1"/>
              </a:buClr>
              <a:buSzPts val="2400"/>
              <a:buNone/>
            </a:pPr>
            <a:r>
              <a:t/>
            </a:r>
            <a:endParaRPr/>
          </a:p>
          <a:p>
            <a:pPr indent="-228600" lvl="1" marL="685800" rtl="0" algn="l">
              <a:lnSpc>
                <a:spcPct val="90000"/>
              </a:lnSpc>
              <a:spcBef>
                <a:spcPts val="500"/>
              </a:spcBef>
              <a:spcAft>
                <a:spcPts val="0"/>
              </a:spcAft>
              <a:buClr>
                <a:schemeClr val="dk1"/>
              </a:buClr>
              <a:buSzPts val="2400"/>
              <a:buChar char="•"/>
            </a:pPr>
            <a:r>
              <a:rPr lang="en-US"/>
              <a:t>The organization is likely to use allocated funds…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How to get the most bang for your buck!</a:t>
            </a:r>
            <a:endParaRPr/>
          </a:p>
        </p:txBody>
      </p:sp>
      <p:sp>
        <p:nvSpPr>
          <p:cNvPr id="256" name="Google Shape;256;p2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You are MORE LIKELY to get funding if…</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Organization is open to members from across the campus</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The activities you are requesting funds for are open to students across the campus</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Your organization has shown good use of the funds previously allocated.</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Types of Student Organizations</a:t>
            </a:r>
            <a:endParaRPr/>
          </a:p>
        </p:txBody>
      </p:sp>
      <p:sp>
        <p:nvSpPr>
          <p:cNvPr id="100" name="Google Shape;100;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HSC Student Government Association (SGA) Administrative Organizations</a:t>
            </a:r>
            <a:endParaRPr/>
          </a:p>
          <a:p>
            <a:pPr indent="-228600" lvl="1" marL="685800" rtl="0" algn="l">
              <a:lnSpc>
                <a:spcPct val="90000"/>
              </a:lnSpc>
              <a:spcBef>
                <a:spcPts val="500"/>
              </a:spcBef>
              <a:spcAft>
                <a:spcPts val="0"/>
              </a:spcAft>
              <a:buClr>
                <a:schemeClr val="dk1"/>
              </a:buClr>
              <a:buSzPts val="2400"/>
              <a:buChar char="•"/>
            </a:pPr>
            <a:r>
              <a:rPr lang="en-US"/>
              <a:t>Official Student Council in each college.</a:t>
            </a:r>
            <a:endParaRPr/>
          </a:p>
          <a:p>
            <a:pPr indent="-228600" lvl="0" marL="228600" rtl="0" algn="l">
              <a:lnSpc>
                <a:spcPct val="90000"/>
              </a:lnSpc>
              <a:spcBef>
                <a:spcPts val="1000"/>
              </a:spcBef>
              <a:spcAft>
                <a:spcPts val="0"/>
              </a:spcAft>
              <a:buClr>
                <a:schemeClr val="dk1"/>
              </a:buClr>
              <a:buSzPts val="2800"/>
              <a:buChar char="•"/>
            </a:pPr>
            <a:r>
              <a:rPr lang="en-US"/>
              <a:t>HSC Registered Academic Student Organizations</a:t>
            </a:r>
            <a:endParaRPr/>
          </a:p>
          <a:p>
            <a:pPr indent="-228600" lvl="1" marL="685800" rtl="0" algn="l">
              <a:lnSpc>
                <a:spcPct val="90000"/>
              </a:lnSpc>
              <a:spcBef>
                <a:spcPts val="500"/>
              </a:spcBef>
              <a:spcAft>
                <a:spcPts val="0"/>
              </a:spcAft>
              <a:buClr>
                <a:schemeClr val="dk1"/>
              </a:buClr>
              <a:buSzPts val="2400"/>
              <a:buChar char="•"/>
            </a:pPr>
            <a:r>
              <a:rPr lang="en-US"/>
              <a:t>Organizations approved by a dean’s office</a:t>
            </a:r>
            <a:endParaRPr/>
          </a:p>
          <a:p>
            <a:pPr indent="-228600" lvl="1" marL="685800" rtl="0" algn="l">
              <a:lnSpc>
                <a:spcPct val="90000"/>
              </a:lnSpc>
              <a:spcBef>
                <a:spcPts val="500"/>
              </a:spcBef>
              <a:spcAft>
                <a:spcPts val="0"/>
              </a:spcAft>
              <a:buClr>
                <a:schemeClr val="dk1"/>
              </a:buClr>
              <a:buSzPts val="2400"/>
              <a:buChar char="•"/>
            </a:pPr>
            <a:r>
              <a:rPr lang="en-US"/>
              <a:t>No national affiliation </a:t>
            </a:r>
            <a:endParaRPr/>
          </a:p>
          <a:p>
            <a:pPr indent="-228600" lvl="1" marL="685800" rtl="0" algn="l">
              <a:lnSpc>
                <a:spcPct val="90000"/>
              </a:lnSpc>
              <a:spcBef>
                <a:spcPts val="500"/>
              </a:spcBef>
              <a:spcAft>
                <a:spcPts val="0"/>
              </a:spcAft>
              <a:buClr>
                <a:schemeClr val="dk1"/>
              </a:buClr>
              <a:buSzPts val="2400"/>
              <a:buChar char="•"/>
            </a:pPr>
            <a:r>
              <a:rPr lang="en-US"/>
              <a:t>Examples include Class of 20XX, ________ interest group, etc.</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How to limit your funds… ☹</a:t>
            </a:r>
            <a:endParaRPr/>
          </a:p>
        </p:txBody>
      </p:sp>
      <p:sp>
        <p:nvSpPr>
          <p:cNvPr id="262" name="Google Shape;262;p3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LESS LIKELY to get funding…</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Organizations with a history of not spending their allocations</a:t>
            </a:r>
            <a:endParaRPr/>
          </a:p>
          <a:p>
            <a:pPr indent="-228600" lvl="0" marL="228600" rtl="0" algn="l">
              <a:lnSpc>
                <a:spcPct val="90000"/>
              </a:lnSpc>
              <a:spcBef>
                <a:spcPts val="1000"/>
              </a:spcBef>
              <a:spcAft>
                <a:spcPts val="0"/>
              </a:spcAft>
              <a:buClr>
                <a:schemeClr val="dk1"/>
              </a:buClr>
              <a:buSzPts val="2800"/>
              <a:buChar char="•"/>
            </a:pPr>
            <a:r>
              <a:rPr lang="en-US"/>
              <a:t>Don’t submit budget request on time</a:t>
            </a:r>
            <a:endParaRPr/>
          </a:p>
          <a:p>
            <a:pPr indent="-228600" lvl="0" marL="228600" rtl="0" algn="l">
              <a:lnSpc>
                <a:spcPct val="90000"/>
              </a:lnSpc>
              <a:spcBef>
                <a:spcPts val="1000"/>
              </a:spcBef>
              <a:spcAft>
                <a:spcPts val="0"/>
              </a:spcAft>
              <a:buClr>
                <a:schemeClr val="dk1"/>
              </a:buClr>
              <a:buSzPts val="2800"/>
              <a:buChar char="•"/>
            </a:pPr>
            <a:r>
              <a:rPr lang="en-US"/>
              <a:t>Organizations that are limited in scope and activities</a:t>
            </a:r>
            <a:endParaRPr/>
          </a:p>
          <a:p>
            <a:pPr indent="-228600" lvl="1" marL="685800" rtl="0" algn="l">
              <a:lnSpc>
                <a:spcPct val="90000"/>
              </a:lnSpc>
              <a:spcBef>
                <a:spcPts val="500"/>
              </a:spcBef>
              <a:spcAft>
                <a:spcPts val="0"/>
              </a:spcAft>
              <a:buClr>
                <a:schemeClr val="dk1"/>
              </a:buClr>
              <a:buSzPts val="2400"/>
              <a:buChar char="•"/>
            </a:pPr>
            <a:r>
              <a:rPr lang="en-US"/>
              <a:t> (only requesting funding for food at meetings)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How is final budget decided?</a:t>
            </a:r>
            <a:endParaRPr/>
          </a:p>
        </p:txBody>
      </p:sp>
      <p:sp>
        <p:nvSpPr>
          <p:cNvPr id="268" name="Google Shape;268;p3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Budget allocation is agreed upon by the Budget Committee, then…</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Budget is presented to HSC Student Government Association Executive Council for approval (September 12, 2022)</a:t>
            </a:r>
            <a:endParaRPr/>
          </a:p>
          <a:p>
            <a:pPr indent="-50800" lvl="0" marL="228600" rtl="0" algn="l">
              <a:lnSpc>
                <a:spcPct val="90000"/>
              </a:lnSpc>
              <a:spcBef>
                <a:spcPts val="100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Budget is presented to and voted on by the HSC Student Senate (September 13, 2022)</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How do you receive funds?</a:t>
            </a:r>
            <a:endParaRPr/>
          </a:p>
        </p:txBody>
      </p:sp>
      <p:sp>
        <p:nvSpPr>
          <p:cNvPr id="274" name="Google Shape;274;p3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Once the Senate has voted, you will be informed of your budget allocation via email. </a:t>
            </a:r>
            <a:endParaRPr/>
          </a:p>
          <a:p>
            <a:pPr indent="-228600" lvl="1" marL="685800" rtl="0" algn="l">
              <a:lnSpc>
                <a:spcPct val="90000"/>
              </a:lnSpc>
              <a:spcBef>
                <a:spcPts val="500"/>
              </a:spcBef>
              <a:spcAft>
                <a:spcPts val="0"/>
              </a:spcAft>
              <a:buClr>
                <a:schemeClr val="dk1"/>
              </a:buClr>
              <a:buSzPts val="2400"/>
              <a:buChar char="•"/>
            </a:pPr>
            <a:r>
              <a:rPr lang="en-US"/>
              <a:t>Expect notification near the end of September 2022.</a:t>
            </a:r>
            <a:endParaRPr/>
          </a:p>
          <a:p>
            <a:pPr indent="-228600" lvl="0" marL="228600" rtl="0" algn="l">
              <a:lnSpc>
                <a:spcPct val="90000"/>
              </a:lnSpc>
              <a:spcBef>
                <a:spcPts val="1000"/>
              </a:spcBef>
              <a:spcAft>
                <a:spcPts val="0"/>
              </a:spcAft>
              <a:buClr>
                <a:schemeClr val="dk1"/>
              </a:buClr>
              <a:buSzPts val="2800"/>
              <a:buChar char="•"/>
            </a:pPr>
            <a:r>
              <a:rPr lang="en-US"/>
              <a:t>Funds will be disbursed through HSC Student Affairs located in Suite 300 of the HSC Student Union.</a:t>
            </a:r>
            <a:endParaRPr/>
          </a:p>
          <a:p>
            <a:pPr indent="-228600" lvl="1" marL="685800" rtl="0" algn="l">
              <a:lnSpc>
                <a:spcPct val="90000"/>
              </a:lnSpc>
              <a:spcBef>
                <a:spcPts val="500"/>
              </a:spcBef>
              <a:spcAft>
                <a:spcPts val="0"/>
              </a:spcAft>
              <a:buClr>
                <a:schemeClr val="dk1"/>
              </a:buClr>
              <a:buSzPts val="2400"/>
              <a:buChar char="•"/>
            </a:pPr>
            <a:r>
              <a:rPr lang="en-US"/>
              <a:t>IMPORTANT: Your advisor/sponsor will need to sign off on expenditures.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Who can you go to with questions?</a:t>
            </a:r>
            <a:endParaRPr/>
          </a:p>
        </p:txBody>
      </p:sp>
      <p:sp>
        <p:nvSpPr>
          <p:cNvPr id="280" name="Google Shape;280;p3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Joel Fowler, OUHSC SGA Treasurer</a:t>
            </a:r>
            <a:endParaRPr/>
          </a:p>
          <a:p>
            <a:pPr indent="-228600" lvl="1" marL="685800" rtl="0" algn="l">
              <a:lnSpc>
                <a:spcPct val="90000"/>
              </a:lnSpc>
              <a:spcBef>
                <a:spcPts val="500"/>
              </a:spcBef>
              <a:spcAft>
                <a:spcPts val="0"/>
              </a:spcAft>
              <a:buClr>
                <a:schemeClr val="dk1"/>
              </a:buClr>
              <a:buSzPts val="2400"/>
              <a:buChar char="•"/>
            </a:pPr>
            <a:r>
              <a:rPr lang="en-US"/>
              <a:t>Joel-Fowler@ouhsc.edu</a:t>
            </a:r>
            <a:endParaRPr/>
          </a:p>
          <a:p>
            <a:pPr indent="-228600" lvl="0" marL="228600" rtl="0" algn="l">
              <a:lnSpc>
                <a:spcPct val="90000"/>
              </a:lnSpc>
              <a:spcBef>
                <a:spcPts val="1000"/>
              </a:spcBef>
              <a:spcAft>
                <a:spcPts val="0"/>
              </a:spcAft>
              <a:buClr>
                <a:schemeClr val="dk1"/>
              </a:buClr>
              <a:buSzPts val="2800"/>
              <a:buChar char="•"/>
            </a:pPr>
            <a:r>
              <a:rPr lang="en-US"/>
              <a:t>Eric Edwards, OUHSC SGA President</a:t>
            </a:r>
            <a:endParaRPr/>
          </a:p>
          <a:p>
            <a:pPr indent="-228600" lvl="1" marL="685800" rtl="0" algn="l">
              <a:lnSpc>
                <a:spcPct val="90000"/>
              </a:lnSpc>
              <a:spcBef>
                <a:spcPts val="500"/>
              </a:spcBef>
              <a:spcAft>
                <a:spcPts val="0"/>
              </a:spcAft>
              <a:buClr>
                <a:schemeClr val="dk1"/>
              </a:buClr>
              <a:buSzPts val="2400"/>
              <a:buChar char="•"/>
            </a:pPr>
            <a:r>
              <a:rPr lang="en-US"/>
              <a:t>Eric-Edwards@ouhsc.edu </a:t>
            </a:r>
            <a:endParaRPr/>
          </a:p>
          <a:p>
            <a:pPr indent="-228600" lvl="0" marL="228600" rtl="0" algn="l">
              <a:lnSpc>
                <a:spcPct val="90000"/>
              </a:lnSpc>
              <a:spcBef>
                <a:spcPts val="1000"/>
              </a:spcBef>
              <a:spcAft>
                <a:spcPts val="0"/>
              </a:spcAft>
              <a:buClr>
                <a:schemeClr val="dk1"/>
              </a:buClr>
              <a:buSzPts val="2800"/>
              <a:buChar char="•"/>
            </a:pPr>
            <a:r>
              <a:rPr lang="en-US"/>
              <a:t>Katherine Cooley, Senior Accountant, HSC SA </a:t>
            </a:r>
            <a:endParaRPr/>
          </a:p>
          <a:p>
            <a:pPr indent="-228600" lvl="1" marL="685800" rtl="0" algn="l">
              <a:lnSpc>
                <a:spcPct val="90000"/>
              </a:lnSpc>
              <a:spcBef>
                <a:spcPts val="500"/>
              </a:spcBef>
              <a:spcAft>
                <a:spcPts val="0"/>
              </a:spcAft>
              <a:buClr>
                <a:schemeClr val="dk1"/>
              </a:buClr>
              <a:buSzPts val="2400"/>
              <a:buChar char="•"/>
            </a:pPr>
            <a:r>
              <a:rPr lang="en-US"/>
              <a:t>Katherine-Cooley@ouhsc.edu</a:t>
            </a:r>
            <a:endParaRPr/>
          </a:p>
          <a:p>
            <a:pPr indent="-228600" lvl="0" marL="228600" rtl="0" algn="l">
              <a:lnSpc>
                <a:spcPct val="90000"/>
              </a:lnSpc>
              <a:spcBef>
                <a:spcPts val="1000"/>
              </a:spcBef>
              <a:spcAft>
                <a:spcPts val="0"/>
              </a:spcAft>
              <a:buClr>
                <a:schemeClr val="dk1"/>
              </a:buClr>
              <a:buSzPts val="2800"/>
              <a:buChar char="•"/>
            </a:pPr>
            <a:r>
              <a:rPr lang="en-US"/>
              <a:t>Samuel Betty, Project Manager, HSC SA</a:t>
            </a:r>
            <a:endParaRPr/>
          </a:p>
          <a:p>
            <a:pPr indent="-228600" lvl="1" marL="685800" rtl="0" algn="l">
              <a:lnSpc>
                <a:spcPct val="90000"/>
              </a:lnSpc>
              <a:spcBef>
                <a:spcPts val="500"/>
              </a:spcBef>
              <a:spcAft>
                <a:spcPts val="0"/>
              </a:spcAft>
              <a:buClr>
                <a:schemeClr val="dk1"/>
              </a:buClr>
              <a:buSzPts val="2400"/>
              <a:buChar char="•"/>
            </a:pPr>
            <a:r>
              <a:rPr lang="en-US"/>
              <a:t>Samuel-Betty@ouhsc.edu</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68580" rtl="0" algn="ctr">
              <a:lnSpc>
                <a:spcPct val="90000"/>
              </a:lnSpc>
              <a:spcBef>
                <a:spcPts val="0"/>
              </a:spcBef>
              <a:spcAft>
                <a:spcPts val="0"/>
              </a:spcAft>
              <a:buClr>
                <a:schemeClr val="dk1"/>
              </a:buClr>
              <a:buSzPts val="4800"/>
              <a:buFont typeface="Constantia"/>
              <a:buNone/>
            </a:pPr>
            <a:r>
              <a:rPr lang="en-US" sz="4800"/>
              <a:t>DEADLINE </a:t>
            </a:r>
            <a:br>
              <a:rPr lang="en-US" sz="4800"/>
            </a:br>
            <a:r>
              <a:rPr lang="en-US" sz="4800"/>
              <a:t>for requesting funds:</a:t>
            </a:r>
            <a:endParaRPr sz="1400"/>
          </a:p>
        </p:txBody>
      </p:sp>
      <p:sp>
        <p:nvSpPr>
          <p:cNvPr id="286" name="Google Shape;286;p34"/>
          <p:cNvSpPr txBox="1"/>
          <p:nvPr>
            <p:ph idx="1" type="body"/>
          </p:nvPr>
        </p:nvSpPr>
        <p:spPr>
          <a:xfrm>
            <a:off x="2193662" y="1600200"/>
            <a:ext cx="7772400" cy="4572000"/>
          </a:xfrm>
          <a:prstGeom prst="rect">
            <a:avLst/>
          </a:prstGeom>
          <a:noFill/>
          <a:ln>
            <a:noFill/>
          </a:ln>
        </p:spPr>
        <p:txBody>
          <a:bodyPr anchorCtr="0" anchor="ctr" bIns="45700" lIns="91425" spcFirstLastPara="1" rIns="91425" wrap="square" tIns="45700">
            <a:normAutofit fontScale="62500" lnSpcReduction="20000"/>
          </a:bodyPr>
          <a:lstStyle/>
          <a:p>
            <a:pPr indent="-81279" lvl="0" marL="228600" rtl="0" algn="l">
              <a:lnSpc>
                <a:spcPct val="90000"/>
              </a:lnSpc>
              <a:spcBef>
                <a:spcPts val="0"/>
              </a:spcBef>
              <a:spcAft>
                <a:spcPts val="0"/>
              </a:spcAft>
              <a:buClr>
                <a:schemeClr val="dk1"/>
              </a:buClr>
              <a:buSzPct val="100000"/>
              <a:buNone/>
            </a:pPr>
            <a:r>
              <a:t/>
            </a:r>
            <a:endParaRPr sz="5800">
              <a:latin typeface="Constantia"/>
              <a:ea typeface="Constantia"/>
              <a:cs typeface="Constantia"/>
              <a:sym typeface="Constantia"/>
            </a:endParaRPr>
          </a:p>
          <a:p>
            <a:pPr indent="0" lvl="0" marL="68580" rtl="0" algn="ctr">
              <a:lnSpc>
                <a:spcPct val="90000"/>
              </a:lnSpc>
              <a:spcBef>
                <a:spcPts val="1000"/>
              </a:spcBef>
              <a:spcAft>
                <a:spcPts val="0"/>
              </a:spcAft>
              <a:buClr>
                <a:schemeClr val="dk1"/>
              </a:buClr>
              <a:buSzPct val="100000"/>
              <a:buNone/>
            </a:pPr>
            <a:r>
              <a:rPr b="1" lang="en-US" sz="12300">
                <a:latin typeface="Constantia"/>
                <a:ea typeface="Constantia"/>
                <a:cs typeface="Constantia"/>
                <a:sym typeface="Constantia"/>
              </a:rPr>
              <a:t>SUNDAY, SEPTEMBER 11, 2022</a:t>
            </a:r>
            <a:endParaRPr/>
          </a:p>
          <a:p>
            <a:pPr indent="0" lvl="0" marL="68580" rtl="0" algn="ctr">
              <a:lnSpc>
                <a:spcPct val="90000"/>
              </a:lnSpc>
              <a:spcBef>
                <a:spcPts val="1000"/>
              </a:spcBef>
              <a:spcAft>
                <a:spcPts val="0"/>
              </a:spcAft>
              <a:buClr>
                <a:schemeClr val="dk1"/>
              </a:buClr>
              <a:buSzPct val="100000"/>
              <a:buNone/>
            </a:pPr>
            <a:r>
              <a:rPr b="1" lang="en-US" sz="12300">
                <a:latin typeface="Constantia"/>
                <a:ea typeface="Constantia"/>
                <a:cs typeface="Constantia"/>
                <a:sym typeface="Constantia"/>
              </a:rPr>
              <a:t>MIDNIGHT </a:t>
            </a:r>
            <a:endParaRPr b="1" sz="3600">
              <a:latin typeface="Constantia"/>
              <a:ea typeface="Constantia"/>
              <a:cs typeface="Constantia"/>
              <a:sym typeface="Constantia"/>
            </a:endParaRPr>
          </a:p>
          <a:p>
            <a:pPr indent="0" lvl="0" marL="0" rtl="0" algn="l">
              <a:lnSpc>
                <a:spcPct val="120000"/>
              </a:lnSpc>
              <a:spcBef>
                <a:spcPts val="1000"/>
              </a:spcBef>
              <a:spcAft>
                <a:spcPts val="0"/>
              </a:spcAft>
              <a:buClr>
                <a:schemeClr val="dk1"/>
              </a:buClr>
              <a:buSzPct val="100000"/>
              <a:buNone/>
            </a:pPr>
            <a:r>
              <a:t/>
            </a:r>
            <a:endParaRPr sz="2800"/>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Types of Student Organizations</a:t>
            </a:r>
            <a:endParaRPr/>
          </a:p>
        </p:txBody>
      </p:sp>
      <p:sp>
        <p:nvSpPr>
          <p:cNvPr id="106" name="Google Shape;106;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en-US"/>
              <a:t>HSC Registered Student Organizations</a:t>
            </a:r>
            <a:endParaRPr/>
          </a:p>
          <a:p>
            <a:pPr indent="-228600" lvl="1" marL="685800" rtl="0" algn="l">
              <a:lnSpc>
                <a:spcPct val="90000"/>
              </a:lnSpc>
              <a:spcBef>
                <a:spcPts val="500"/>
              </a:spcBef>
              <a:spcAft>
                <a:spcPts val="0"/>
              </a:spcAft>
              <a:buClr>
                <a:schemeClr val="dk1"/>
              </a:buClr>
              <a:buSzPct val="100000"/>
              <a:buChar char="•"/>
            </a:pPr>
            <a:r>
              <a:rPr lang="en-US"/>
              <a:t>Registered Student Organizations are not entities of OU, and their activities are not sponsored or endorsed by OUHSC. </a:t>
            </a:r>
            <a:endParaRPr/>
          </a:p>
          <a:p>
            <a:pPr indent="-228600" lvl="1" marL="685800" rtl="0" algn="l">
              <a:lnSpc>
                <a:spcPct val="90000"/>
              </a:lnSpc>
              <a:spcBef>
                <a:spcPts val="500"/>
              </a:spcBef>
              <a:spcAft>
                <a:spcPts val="0"/>
              </a:spcAft>
              <a:buClr>
                <a:schemeClr val="dk1"/>
              </a:buClr>
              <a:buSzPct val="100000"/>
              <a:buChar char="•"/>
            </a:pPr>
            <a:r>
              <a:rPr lang="en-US"/>
              <a:t>Registered Student Organizations operate with guidance from faculty/staff advisors but are not part of the legal entity of the University. </a:t>
            </a:r>
            <a:endParaRPr/>
          </a:p>
          <a:p>
            <a:pPr indent="-228600" lvl="1" marL="685800" rtl="0" algn="l">
              <a:lnSpc>
                <a:spcPct val="90000"/>
              </a:lnSpc>
              <a:spcBef>
                <a:spcPts val="500"/>
              </a:spcBef>
              <a:spcAft>
                <a:spcPts val="0"/>
              </a:spcAft>
              <a:buClr>
                <a:schemeClr val="dk1"/>
              </a:buClr>
              <a:buSzPct val="100000"/>
              <a:buChar char="•"/>
            </a:pPr>
            <a:r>
              <a:rPr lang="en-US"/>
              <a:t>The groups’ purpose and activities are not sponsored or endorsed by OU. The University recognizes these groups as independent entities but grants them certain advantages through affiliation (registration) with the University. </a:t>
            </a:r>
            <a:endParaRPr/>
          </a:p>
          <a:p>
            <a:pPr indent="-228600" lvl="1" marL="685800" rtl="0" algn="l">
              <a:lnSpc>
                <a:spcPct val="90000"/>
              </a:lnSpc>
              <a:spcBef>
                <a:spcPts val="500"/>
              </a:spcBef>
              <a:spcAft>
                <a:spcPts val="0"/>
              </a:spcAft>
              <a:buClr>
                <a:schemeClr val="dk1"/>
              </a:buClr>
              <a:buSzPct val="100000"/>
              <a:buChar char="•"/>
            </a:pPr>
            <a:r>
              <a:rPr lang="en-US"/>
              <a:t>Common RSOs at the Health Sciences Center are student affiliates of state or national professional associations. Though these groups are comprised of HSC students and often academic/professional in nature, the connection to external associations precludes them from being recognized as entities of the University.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Use of University Trademarks</a:t>
            </a:r>
            <a:endParaRPr/>
          </a:p>
        </p:txBody>
      </p:sp>
      <p:sp>
        <p:nvSpPr>
          <p:cNvPr id="112" name="Google Shape;112;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The trademark process allows the University the opportunity to ensure the proper use of its name and trademarks. </a:t>
            </a:r>
            <a:endParaRPr/>
          </a:p>
          <a:p>
            <a:pPr indent="-228600" lvl="0" marL="228600" rtl="0" algn="l">
              <a:lnSpc>
                <a:spcPct val="90000"/>
              </a:lnSpc>
              <a:spcBef>
                <a:spcPts val="1000"/>
              </a:spcBef>
              <a:spcAft>
                <a:spcPts val="0"/>
              </a:spcAft>
              <a:buClr>
                <a:schemeClr val="dk1"/>
              </a:buClr>
              <a:buSzPts val="2800"/>
              <a:buChar char="•"/>
            </a:pPr>
            <a:r>
              <a:rPr lang="en-US"/>
              <a:t>In order to be eligible to use University Trademarks, student organizations must be registered with the HSC Student Affairs. A digital copy of the Trademark Licensing Approval Form is located on the HSC Student Affairs website under Forms, Handbooks &amp; Policies: </a:t>
            </a:r>
            <a:r>
              <a:rPr lang="en-US" u="sng">
                <a:solidFill>
                  <a:schemeClr val="hlink"/>
                </a:solidFill>
                <a:hlinkClick r:id="rId3"/>
              </a:rPr>
              <a:t>http://students.ouhsc.edu/FormsandPolicies</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Use of University Trademarks</a:t>
            </a:r>
            <a:endParaRPr/>
          </a:p>
        </p:txBody>
      </p:sp>
      <p:sp>
        <p:nvSpPr>
          <p:cNvPr id="118" name="Google Shape;118;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dk1"/>
              </a:buClr>
              <a:buSzPct val="100000"/>
              <a:buChar char="•"/>
            </a:pPr>
            <a:r>
              <a:rPr lang="en-US"/>
              <a:t>Steps to obtain approval for use of OU trademarks: </a:t>
            </a:r>
            <a:endParaRPr/>
          </a:p>
          <a:p>
            <a:pPr indent="-228600" lvl="1" marL="685800" rtl="0" algn="l">
              <a:lnSpc>
                <a:spcPct val="90000"/>
              </a:lnSpc>
              <a:spcBef>
                <a:spcPts val="500"/>
              </a:spcBef>
              <a:spcAft>
                <a:spcPts val="0"/>
              </a:spcAft>
              <a:buClr>
                <a:schemeClr val="dk1"/>
              </a:buClr>
              <a:buSzPct val="100000"/>
              <a:buChar char="•"/>
            </a:pPr>
            <a:r>
              <a:rPr lang="en-US"/>
              <a:t>Complete sections 1 – 5 of the Trademark Licensing Approval Form and obtain a proof of the artwork from an approved licensee (a list of licensees approved to produce merchandise with OU trademarks can be found at </a:t>
            </a:r>
            <a:r>
              <a:rPr lang="en-US">
                <a:solidFill>
                  <a:srgbClr val="0070C0"/>
                </a:solidFill>
              </a:rPr>
              <a:t>soonersports.com/licensing</a:t>
            </a:r>
            <a:r>
              <a:rPr lang="en-US"/>
              <a:t>). </a:t>
            </a:r>
            <a:endParaRPr/>
          </a:p>
          <a:p>
            <a:pPr indent="-228600" lvl="1" marL="685800" rtl="0" algn="l">
              <a:lnSpc>
                <a:spcPct val="90000"/>
              </a:lnSpc>
              <a:spcBef>
                <a:spcPts val="500"/>
              </a:spcBef>
              <a:spcAft>
                <a:spcPts val="0"/>
              </a:spcAft>
              <a:buClr>
                <a:schemeClr val="dk1"/>
              </a:buClr>
              <a:buSzPct val="100000"/>
              <a:buChar char="•"/>
            </a:pPr>
            <a:r>
              <a:rPr lang="en-US"/>
              <a:t>Complete section 6 by submitting both the Trademark Licensing Approval Form and proof of artwork to HSC Student Affairs, located in the HSC Student Union, Suite 300. </a:t>
            </a:r>
            <a:endParaRPr/>
          </a:p>
          <a:p>
            <a:pPr indent="-228600" lvl="1" marL="685800" rtl="0" algn="l">
              <a:lnSpc>
                <a:spcPct val="90000"/>
              </a:lnSpc>
              <a:spcBef>
                <a:spcPts val="500"/>
              </a:spcBef>
              <a:spcAft>
                <a:spcPts val="0"/>
              </a:spcAft>
              <a:buClr>
                <a:schemeClr val="dk1"/>
              </a:buClr>
              <a:buSzPct val="100000"/>
              <a:buChar char="•"/>
            </a:pPr>
            <a:r>
              <a:rPr lang="en-US"/>
              <a:t>Section 7 is the final approval by OU Trademark Licensing. </a:t>
            </a:r>
            <a:endParaRPr/>
          </a:p>
          <a:p>
            <a:pPr indent="-228600" lvl="0" marL="228600" rtl="0" algn="l">
              <a:lnSpc>
                <a:spcPct val="90000"/>
              </a:lnSpc>
              <a:spcBef>
                <a:spcPts val="1000"/>
              </a:spcBef>
              <a:spcAft>
                <a:spcPts val="0"/>
              </a:spcAft>
              <a:buClr>
                <a:schemeClr val="dk1"/>
              </a:buClr>
              <a:buSzPct val="100000"/>
              <a:buChar char="•"/>
            </a:pPr>
            <a:r>
              <a:rPr lang="en-US"/>
              <a:t>Designs are approved for the current academic year, and reorders with the same licensee may be placed without resubmitting. </a:t>
            </a:r>
            <a:endParaRPr/>
          </a:p>
          <a:p>
            <a:pPr indent="-228600" lvl="0" marL="228600" rtl="0" algn="l">
              <a:lnSpc>
                <a:spcPct val="90000"/>
              </a:lnSpc>
              <a:spcBef>
                <a:spcPts val="1000"/>
              </a:spcBef>
              <a:spcAft>
                <a:spcPts val="0"/>
              </a:spcAft>
              <a:buClr>
                <a:schemeClr val="dk1"/>
              </a:buClr>
              <a:buSzPct val="100000"/>
              <a:buChar char="•"/>
            </a:pPr>
            <a:r>
              <a:rPr lang="en-US"/>
              <a:t>Licensing guidelines, a list of trademarks and logos, and a list of licensees can be found at </a:t>
            </a:r>
            <a:r>
              <a:rPr lang="en-US">
                <a:solidFill>
                  <a:srgbClr val="0070C0"/>
                </a:solidFill>
              </a:rPr>
              <a:t>soonersports.com/licensing</a:t>
            </a:r>
            <a:r>
              <a:rPr lang="en-US"/>
              <a:t>.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Use of University Trademarks</a:t>
            </a:r>
            <a:endParaRPr/>
          </a:p>
        </p:txBody>
      </p:sp>
      <p:sp>
        <p:nvSpPr>
          <p:cNvPr id="124" name="Google Shape;124;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HSC Registered Student Organizations are permitted to use the following verbiage: </a:t>
            </a:r>
            <a:endParaRPr/>
          </a:p>
          <a:p>
            <a:pPr indent="-228600" lvl="2" marL="1143000" rtl="0" algn="l">
              <a:lnSpc>
                <a:spcPct val="90000"/>
              </a:lnSpc>
              <a:spcBef>
                <a:spcPts val="500"/>
              </a:spcBef>
              <a:spcAft>
                <a:spcPts val="0"/>
              </a:spcAft>
              <a:buClr>
                <a:schemeClr val="dk1"/>
              </a:buClr>
              <a:buSzPts val="2000"/>
              <a:buChar char="•"/>
            </a:pPr>
            <a:r>
              <a:rPr lang="en-US"/>
              <a:t>“The University of Oklahoma” </a:t>
            </a:r>
            <a:endParaRPr/>
          </a:p>
          <a:p>
            <a:pPr indent="-228600" lvl="2" marL="1143000" rtl="0" algn="l">
              <a:lnSpc>
                <a:spcPct val="90000"/>
              </a:lnSpc>
              <a:spcBef>
                <a:spcPts val="500"/>
              </a:spcBef>
              <a:spcAft>
                <a:spcPts val="0"/>
              </a:spcAft>
              <a:buClr>
                <a:schemeClr val="dk1"/>
              </a:buClr>
              <a:buSzPts val="2000"/>
              <a:buChar char="•"/>
            </a:pPr>
            <a:r>
              <a:rPr lang="en-US"/>
              <a:t>“The University of Oklahoma Health Sciences Center” “OUHSC” </a:t>
            </a:r>
            <a:endParaRPr/>
          </a:p>
          <a:p>
            <a:pPr indent="-228600" lvl="2" marL="1143000" rtl="0" algn="l">
              <a:lnSpc>
                <a:spcPct val="90000"/>
              </a:lnSpc>
              <a:spcBef>
                <a:spcPts val="500"/>
              </a:spcBef>
              <a:spcAft>
                <a:spcPts val="0"/>
              </a:spcAft>
              <a:buClr>
                <a:schemeClr val="dk1"/>
              </a:buClr>
              <a:buSzPts val="2000"/>
              <a:buChar char="•"/>
            </a:pPr>
            <a:r>
              <a:rPr lang="en-US"/>
              <a:t>“Oklahoma”</a:t>
            </a:r>
            <a:endParaRPr/>
          </a:p>
          <a:p>
            <a:pPr indent="-228600" lvl="2" marL="1143000" rtl="0" algn="l">
              <a:lnSpc>
                <a:spcPct val="90000"/>
              </a:lnSpc>
              <a:spcBef>
                <a:spcPts val="500"/>
              </a:spcBef>
              <a:spcAft>
                <a:spcPts val="0"/>
              </a:spcAft>
              <a:buClr>
                <a:schemeClr val="dk1"/>
              </a:buClr>
              <a:buSzPts val="2000"/>
              <a:buChar char="•"/>
            </a:pPr>
            <a:r>
              <a:rPr lang="en-US"/>
              <a:t>“Sooner(s)” </a:t>
            </a:r>
            <a:endParaRPr/>
          </a:p>
          <a:p>
            <a:pPr indent="-228600" lvl="0" marL="228600" rtl="0" algn="l">
              <a:lnSpc>
                <a:spcPct val="90000"/>
              </a:lnSpc>
              <a:spcBef>
                <a:spcPts val="1000"/>
              </a:spcBef>
              <a:spcAft>
                <a:spcPts val="0"/>
              </a:spcAft>
              <a:buClr>
                <a:schemeClr val="dk1"/>
              </a:buClr>
              <a:buSzPts val="2800"/>
              <a:buChar char="•"/>
            </a:pPr>
            <a:r>
              <a:rPr lang="en-US"/>
              <a:t>RSOs are not permitted to use the interlocking OU, OU Seal, and Schooner, or any other OU logos. </a:t>
            </a:r>
            <a:endParaRPr/>
          </a:p>
          <a:p>
            <a:pPr indent="-228600" lvl="0" marL="228600" rtl="0" algn="l">
              <a:lnSpc>
                <a:spcPct val="90000"/>
              </a:lnSpc>
              <a:spcBef>
                <a:spcPts val="1000"/>
              </a:spcBef>
              <a:spcAft>
                <a:spcPts val="0"/>
              </a:spcAft>
              <a:buClr>
                <a:schemeClr val="dk1"/>
              </a:buClr>
              <a:buSzPts val="2800"/>
              <a:buChar char="•"/>
            </a:pPr>
            <a:r>
              <a:rPr lang="en-US"/>
              <a:t>HSC Registered Student Organizations must include their organization verbiage or marks on all designs.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Minors on Campus </a:t>
            </a:r>
            <a:endParaRPr/>
          </a:p>
        </p:txBody>
      </p:sp>
      <p:sp>
        <p:nvSpPr>
          <p:cNvPr id="130" name="Google Shape;130;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85000" lnSpcReduction="20000"/>
          </a:bodyPr>
          <a:lstStyle/>
          <a:p>
            <a:pPr indent="-215265" lvl="0" marL="228600" rtl="0" algn="l">
              <a:lnSpc>
                <a:spcPct val="90000"/>
              </a:lnSpc>
              <a:spcBef>
                <a:spcPts val="0"/>
              </a:spcBef>
              <a:spcAft>
                <a:spcPts val="0"/>
              </a:spcAft>
              <a:buClr>
                <a:schemeClr val="dk1"/>
              </a:buClr>
              <a:buSzPct val="100000"/>
              <a:buChar char="•"/>
            </a:pPr>
            <a:r>
              <a:rPr lang="en-US"/>
              <a:t>University best practice policy for ensuring safety of minors (anyone under 18)</a:t>
            </a:r>
            <a:endParaRPr/>
          </a:p>
          <a:p>
            <a:pPr indent="-215265" lvl="0" marL="228600" rtl="0" algn="l">
              <a:lnSpc>
                <a:spcPct val="90000"/>
              </a:lnSpc>
              <a:spcBef>
                <a:spcPts val="1000"/>
              </a:spcBef>
              <a:spcAft>
                <a:spcPts val="0"/>
              </a:spcAft>
              <a:buClr>
                <a:schemeClr val="dk1"/>
              </a:buClr>
              <a:buSzPct val="100000"/>
              <a:buChar char="•"/>
            </a:pPr>
            <a:r>
              <a:rPr lang="en-US"/>
              <a:t>If your student organization is planning an event that is specifically for minors, then…</a:t>
            </a:r>
            <a:endParaRPr/>
          </a:p>
          <a:p>
            <a:pPr indent="-217170" lvl="1" marL="685800" rtl="0" algn="l">
              <a:lnSpc>
                <a:spcPct val="90000"/>
              </a:lnSpc>
              <a:spcBef>
                <a:spcPts val="500"/>
              </a:spcBef>
              <a:spcAft>
                <a:spcPts val="0"/>
              </a:spcAft>
              <a:buClr>
                <a:schemeClr val="dk1"/>
              </a:buClr>
              <a:buSzPct val="100000"/>
              <a:buChar char="•"/>
            </a:pPr>
            <a:r>
              <a:rPr lang="en-US"/>
              <a:t>see Minors on Campus and RSO (Academic/Administrative or third party) handouts</a:t>
            </a:r>
            <a:endParaRPr/>
          </a:p>
          <a:p>
            <a:pPr indent="-217170" lvl="1" marL="685800" rtl="0" algn="l">
              <a:lnSpc>
                <a:spcPct val="90000"/>
              </a:lnSpc>
              <a:spcBef>
                <a:spcPts val="500"/>
              </a:spcBef>
              <a:spcAft>
                <a:spcPts val="0"/>
              </a:spcAft>
              <a:buClr>
                <a:schemeClr val="dk1"/>
              </a:buClr>
              <a:buSzPct val="100000"/>
              <a:buChar char="•"/>
            </a:pPr>
            <a:r>
              <a:rPr lang="en-US"/>
              <a:t>email MinorsOnCampus@ouhsc.edu</a:t>
            </a:r>
            <a:endParaRPr/>
          </a:p>
          <a:p>
            <a:pPr indent="-217170" lvl="1" marL="685800" rtl="0" algn="l">
              <a:lnSpc>
                <a:spcPct val="90000"/>
              </a:lnSpc>
              <a:spcBef>
                <a:spcPts val="500"/>
              </a:spcBef>
              <a:spcAft>
                <a:spcPts val="0"/>
              </a:spcAft>
              <a:buClr>
                <a:schemeClr val="dk1"/>
              </a:buClr>
              <a:buSzPct val="100000"/>
              <a:buChar char="•"/>
            </a:pPr>
            <a:r>
              <a:rPr lang="en-US"/>
              <a:t>visit https://risk.ouhsc.edu/Minors-on-Campus</a:t>
            </a:r>
            <a:endParaRPr/>
          </a:p>
          <a:p>
            <a:pPr indent="-217170" lvl="1" marL="685800" rtl="0" algn="l">
              <a:lnSpc>
                <a:spcPct val="90000"/>
              </a:lnSpc>
              <a:spcBef>
                <a:spcPts val="500"/>
              </a:spcBef>
              <a:spcAft>
                <a:spcPts val="0"/>
              </a:spcAft>
              <a:buClr>
                <a:schemeClr val="dk1"/>
              </a:buClr>
              <a:buSzPct val="100000"/>
              <a:buChar char="•"/>
            </a:pPr>
            <a:r>
              <a:rPr lang="en-US"/>
              <a:t>University will assess risk and liability waivers; background checks, ensure proper supervision</a:t>
            </a:r>
            <a:endParaRPr/>
          </a:p>
          <a:p>
            <a:pPr indent="-215265" lvl="0" marL="228600" rtl="0" algn="l">
              <a:lnSpc>
                <a:spcPct val="90000"/>
              </a:lnSpc>
              <a:spcBef>
                <a:spcPts val="1000"/>
              </a:spcBef>
              <a:spcAft>
                <a:spcPts val="0"/>
              </a:spcAft>
              <a:buClr>
                <a:schemeClr val="dk1"/>
              </a:buClr>
              <a:buSzPct val="100000"/>
              <a:buChar char="•"/>
            </a:pPr>
            <a:r>
              <a:rPr lang="en-US"/>
              <a:t>If your student organization is planning a community event that may include minors, follow guidelines for visitors on campus and ensure parents/guardians maintain line-of-sight supervision of minors.</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onstantia"/>
              <a:buNone/>
            </a:pPr>
            <a:r>
              <a:rPr lang="en-US"/>
              <a:t>HSC Student Union</a:t>
            </a:r>
            <a:endParaRPr/>
          </a:p>
        </p:txBody>
      </p:sp>
      <p:sp>
        <p:nvSpPr>
          <p:cNvPr id="136" name="Google Shape;136;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All registered student organizations are eligible to use Union rooms for free</a:t>
            </a:r>
            <a:endParaRPr/>
          </a:p>
          <a:p>
            <a:pPr indent="-228600" lvl="0" marL="228600" rtl="0" algn="l">
              <a:lnSpc>
                <a:spcPct val="90000"/>
              </a:lnSpc>
              <a:spcBef>
                <a:spcPts val="1000"/>
              </a:spcBef>
              <a:spcAft>
                <a:spcPts val="0"/>
              </a:spcAft>
              <a:buClr>
                <a:schemeClr val="dk1"/>
              </a:buClr>
              <a:buSzPts val="2800"/>
              <a:buChar char="•"/>
            </a:pPr>
            <a:r>
              <a:rPr lang="en-US"/>
              <a:t>Easy reservation system allows for you to find the right space for your event/meeting</a:t>
            </a:r>
            <a:endParaRPr/>
          </a:p>
          <a:p>
            <a:pPr indent="-228600" lvl="0" marL="228600" rtl="0" algn="l">
              <a:lnSpc>
                <a:spcPct val="90000"/>
              </a:lnSpc>
              <a:spcBef>
                <a:spcPts val="1000"/>
              </a:spcBef>
              <a:spcAft>
                <a:spcPts val="0"/>
              </a:spcAft>
              <a:buClr>
                <a:schemeClr val="dk1"/>
              </a:buClr>
              <a:buSzPts val="2800"/>
              <a:buChar char="•"/>
            </a:pPr>
            <a:r>
              <a:rPr lang="en-US"/>
              <a:t>For more info, email union@ouhsc.edu or visit Union Info-Desk.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2012-09-04T01:12:25Z</dcterms:created>
  <dc:creator>Ben</dc:creator>
</cp:coreProperties>
</file>